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492" r:id="rId4"/>
    <p:sldId id="493" r:id="rId5"/>
    <p:sldId id="259" r:id="rId6"/>
    <p:sldId id="260" r:id="rId7"/>
    <p:sldId id="261" r:id="rId8"/>
    <p:sldId id="488" r:id="rId9"/>
    <p:sldId id="48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1" r:id="rId20"/>
    <p:sldId id="276" r:id="rId21"/>
    <p:sldId id="277" r:id="rId22"/>
    <p:sldId id="275" r:id="rId23"/>
    <p:sldId id="278" r:id="rId24"/>
    <p:sldId id="280" r:id="rId25"/>
    <p:sldId id="281" r:id="rId26"/>
    <p:sldId id="282" r:id="rId27"/>
    <p:sldId id="490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491" r:id="rId37"/>
    <p:sldId id="298" r:id="rId38"/>
    <p:sldId id="299" r:id="rId39"/>
    <p:sldId id="300" r:id="rId40"/>
    <p:sldId id="274" r:id="rId41"/>
    <p:sldId id="301" r:id="rId42"/>
    <p:sldId id="443" r:id="rId43"/>
    <p:sldId id="448" r:id="rId44"/>
    <p:sldId id="430" r:id="rId45"/>
    <p:sldId id="438" r:id="rId46"/>
    <p:sldId id="439" r:id="rId47"/>
    <p:sldId id="442" r:id="rId48"/>
    <p:sldId id="446" r:id="rId49"/>
    <p:sldId id="435" r:id="rId50"/>
    <p:sldId id="440" r:id="rId51"/>
    <p:sldId id="444" r:id="rId52"/>
    <p:sldId id="447" r:id="rId53"/>
    <p:sldId id="464" r:id="rId54"/>
    <p:sldId id="465" r:id="rId55"/>
    <p:sldId id="466" r:id="rId56"/>
    <p:sldId id="449" r:id="rId57"/>
    <p:sldId id="462" r:id="rId58"/>
    <p:sldId id="451" r:id="rId59"/>
    <p:sldId id="478" r:id="rId60"/>
    <p:sldId id="477" r:id="rId61"/>
    <p:sldId id="479" r:id="rId62"/>
    <p:sldId id="452" r:id="rId63"/>
    <p:sldId id="454" r:id="rId64"/>
    <p:sldId id="481" r:id="rId65"/>
    <p:sldId id="458" r:id="rId66"/>
    <p:sldId id="459" r:id="rId67"/>
    <p:sldId id="483" r:id="rId68"/>
    <p:sldId id="482" r:id="rId69"/>
    <p:sldId id="460" r:id="rId70"/>
    <p:sldId id="456" r:id="rId71"/>
    <p:sldId id="457" r:id="rId72"/>
    <p:sldId id="468" r:id="rId73"/>
    <p:sldId id="472" r:id="rId74"/>
    <p:sldId id="471" r:id="rId75"/>
    <p:sldId id="473" r:id="rId76"/>
    <p:sldId id="292" r:id="rId77"/>
    <p:sldId id="445" r:id="rId78"/>
    <p:sldId id="48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5"/>
    <p:restoredTop sz="94636"/>
  </p:normalViewPr>
  <p:slideViewPr>
    <p:cSldViewPr snapToGrid="0" snapToObjects="1">
      <p:cViewPr varScale="1">
        <p:scale>
          <a:sx n="92" d="100"/>
          <a:sy n="92" d="100"/>
        </p:scale>
        <p:origin x="1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B37CE-BEA9-2D4A-8306-9CA878E5B3F6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3600F-E78E-EC4E-B621-AD612628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18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3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7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MAML: \theta \</a:t>
            </a:r>
            <a:r>
              <a:rPr lang="en-US" dirty="0" err="1"/>
              <a:t>leftarrow</a:t>
            </a:r>
            <a:r>
              <a:rPr lang="en-US" dirty="0"/>
              <a:t> \theta - \beta \</a:t>
            </a:r>
            <a:r>
              <a:rPr lang="en-US" dirty="0" err="1"/>
              <a:t>nabla</a:t>
            </a:r>
            <a:r>
              <a:rPr lang="en-US" dirty="0"/>
              <a:t>_\theta \sum_{\</a:t>
            </a:r>
            <a:r>
              <a:rPr lang="en-US" dirty="0" err="1"/>
              <a:t>tau_i</a:t>
            </a:r>
            <a:r>
              <a:rPr lang="en-US" dirty="0"/>
              <a:t> \sim p(\tau)} L_{\</a:t>
            </a:r>
            <a:r>
              <a:rPr lang="en-US" dirty="0" err="1"/>
              <a:t>tau_i</a:t>
            </a:r>
            <a:r>
              <a:rPr lang="en-US" dirty="0"/>
              <a:t>} \left[  f \left(  \theta' - \alpha \</a:t>
            </a:r>
            <a:r>
              <a:rPr lang="en-US" dirty="0" err="1"/>
              <a:t>nabla</a:t>
            </a:r>
            <a:r>
              <a:rPr lang="en-US" dirty="0"/>
              <a:t>_{\theta'} L_{\</a:t>
            </a:r>
            <a:r>
              <a:rPr lang="en-US" dirty="0" err="1"/>
              <a:t>tau_i</a:t>
            </a:r>
            <a:r>
              <a:rPr lang="en-US" dirty="0"/>
              <a:t>}f(\theta') \right) \right]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4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3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layer to repurpose?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4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block can be replaced with a serialize gluon and load in symbol.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5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block can be replaced with a serialize gluon and load in symbol.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05C9F-7B4F-4D11-BC14-B91B5BA36AE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0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E5E574-D03E-BB4E-8020-C900C4998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2"/>
            <a:ext cx="12188952" cy="702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4" y="32492"/>
            <a:ext cx="10515600" cy="668545"/>
          </a:xfrm>
        </p:spPr>
        <p:txBody>
          <a:bodyPr/>
          <a:lstStyle>
            <a:lvl1pPr>
              <a:defRPr b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64" y="1060704"/>
            <a:ext cx="10917936" cy="5010912"/>
          </a:xfr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6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4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6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4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6BDA4-A9E7-054C-B120-6C7A361D4D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22B00-7660-2F4F-996E-9B30EF8E5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/xfer/" TargetMode="External"/><Relationship Id="rId2" Type="http://schemas.openxmlformats.org/officeDocument/2006/relationships/hyperlink" Target="adamian.github.io/talks/Damianou_DL_tutorial_19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damian.github.io/talks/Damianou_deep_learning_rss_2018.pdf" TargetMode="External"/><Relationship Id="rId4" Type="http://schemas.openxmlformats.org/officeDocument/2006/relationships/hyperlink" Target="https://link.medium.com/De5BXPJ9T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90.png"/><Relationship Id="rId5" Type="http://schemas.openxmlformats.org/officeDocument/2006/relationships/image" Target="../media/image371.png"/><Relationship Id="rId10" Type="http://schemas.openxmlformats.org/officeDocument/2006/relationships/image" Target="../media/image15.png"/><Relationship Id="rId4" Type="http://schemas.openxmlformats.org/officeDocument/2006/relationships/image" Target="../media/image140.png"/><Relationship Id="rId9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190.png"/><Relationship Id="rId14" Type="http://schemas.openxmlformats.org/officeDocument/2006/relationships/image" Target="../media/image3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1.tiff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370.png"/><Relationship Id="rId9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/xfer/" TargetMode="External"/><Relationship Id="rId2" Type="http://schemas.openxmlformats.org/officeDocument/2006/relationships/hyperlink" Target="adamian.github.io/talks/Damianou_DL_tutorial_19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damian.github.io/talks/Damianou_deep_learning_rss_2018.pdf" TargetMode="External"/><Relationship Id="rId4" Type="http://schemas.openxmlformats.org/officeDocument/2006/relationships/hyperlink" Target="https://link.medium.com/De5BXPJ9T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D4F882-0871-7146-9E35-B28B6FA62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902" y="291370"/>
            <a:ext cx="9144000" cy="2387600"/>
          </a:xfrm>
        </p:spPr>
        <p:txBody>
          <a:bodyPr>
            <a:normAutofit/>
          </a:bodyPr>
          <a:lstStyle/>
          <a:p>
            <a:r>
              <a:rPr lang="en-US" sz="6400" b="1" dirty="0"/>
              <a:t>Introduction to deep transfer learning with Xfer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90B2C40-38E2-8B46-A33F-0DD6505A8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6017"/>
            <a:ext cx="9144000" cy="1655762"/>
          </a:xfrm>
        </p:spPr>
        <p:txBody>
          <a:bodyPr/>
          <a:lstStyle/>
          <a:p>
            <a:r>
              <a:rPr lang="en-US" sz="2600" b="1" dirty="0"/>
              <a:t>Andreas </a:t>
            </a:r>
            <a:r>
              <a:rPr lang="en-US" sz="2600" b="1" dirty="0" err="1"/>
              <a:t>Damianou</a:t>
            </a:r>
            <a:endParaRPr lang="en-US" sz="2600" b="1" dirty="0"/>
          </a:p>
          <a:p>
            <a:r>
              <a:rPr lang="en-US" dirty="0"/>
              <a:t>Amazon, Cambridge UK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DCC849B-B24E-C04F-9EA7-2A07A22A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66D7A6-E1A1-2A42-A59A-E418460D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88EDC-669B-D842-92B7-37904479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2" y="5760294"/>
            <a:ext cx="3442448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4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4A4C-56DB-FB43-89CB-73E79FA5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depiction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46A37-9128-BD44-9881-E056FCD38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8" t="26449" r="36309" b="20654"/>
          <a:stretch/>
        </p:blipFill>
        <p:spPr>
          <a:xfrm>
            <a:off x="1244185" y="1633929"/>
            <a:ext cx="3387777" cy="35676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10859C-3A2C-7F49-A449-21F7F9FA8F77}"/>
              </a:ext>
            </a:extLst>
          </p:cNvPr>
          <p:cNvSpPr/>
          <p:nvPr/>
        </p:nvSpPr>
        <p:spPr>
          <a:xfrm>
            <a:off x="8172211" y="4773048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358A13-C51B-864C-B870-C391DD188C30}"/>
              </a:ext>
            </a:extLst>
          </p:cNvPr>
          <p:cNvSpPr/>
          <p:nvPr/>
        </p:nvSpPr>
        <p:spPr>
          <a:xfrm>
            <a:off x="8172211" y="3849683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74E9A7-69D0-5E44-96E5-082BE8312B20}"/>
              </a:ext>
            </a:extLst>
          </p:cNvPr>
          <p:cNvSpPr/>
          <p:nvPr/>
        </p:nvSpPr>
        <p:spPr>
          <a:xfrm>
            <a:off x="8172211" y="2926318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617C2-E2B1-CB48-AC38-974C4CE0A436}"/>
              </a:ext>
            </a:extLst>
          </p:cNvPr>
          <p:cNvSpPr/>
          <p:nvPr/>
        </p:nvSpPr>
        <p:spPr>
          <a:xfrm>
            <a:off x="8172211" y="2002953"/>
            <a:ext cx="374754" cy="37475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4451E4-03D0-5144-959F-73C95868E625}"/>
              </a:ext>
            </a:extLst>
          </p:cNvPr>
          <p:cNvCxnSpPr>
            <a:stCxn id="5" idx="0"/>
            <a:endCxn id="6" idx="4"/>
          </p:cNvCxnSpPr>
          <p:nvPr/>
        </p:nvCxnSpPr>
        <p:spPr>
          <a:xfrm flipV="1">
            <a:off x="8359588" y="4224437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B3ED5A-1BAD-B344-86ED-9C07115146B4}"/>
              </a:ext>
            </a:extLst>
          </p:cNvPr>
          <p:cNvCxnSpPr>
            <a:cxnSpLocks/>
            <a:stCxn id="6" idx="0"/>
            <a:endCxn id="7" idx="4"/>
          </p:cNvCxnSpPr>
          <p:nvPr/>
        </p:nvCxnSpPr>
        <p:spPr>
          <a:xfrm flipV="1">
            <a:off x="8359588" y="3301072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352B6-3408-0A47-9FF1-72C6BF1FDD9A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>
          <a:xfrm flipV="1">
            <a:off x="8359588" y="2377707"/>
            <a:ext cx="0" cy="54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52347D-9839-1940-A76A-06684DAB6BDB}"/>
              </a:ext>
            </a:extLst>
          </p:cNvPr>
          <p:cNvSpPr txBox="1"/>
          <p:nvPr/>
        </p:nvSpPr>
        <p:spPr>
          <a:xfrm>
            <a:off x="7871012" y="43209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4E2F9-BC8D-F74F-ADB6-7B894538F278}"/>
              </a:ext>
            </a:extLst>
          </p:cNvPr>
          <p:cNvSpPr txBox="1"/>
          <p:nvPr/>
        </p:nvSpPr>
        <p:spPr>
          <a:xfrm>
            <a:off x="7867145" y="33784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73122-3165-F044-B846-DE4FC2F831A2}"/>
              </a:ext>
            </a:extLst>
          </p:cNvPr>
          <p:cNvSpPr txBox="1"/>
          <p:nvPr/>
        </p:nvSpPr>
        <p:spPr>
          <a:xfrm>
            <a:off x="7867144" y="25033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29EF68EF-54C8-C94F-98D0-279B84F64C57}"/>
              </a:ext>
            </a:extLst>
          </p:cNvPr>
          <p:cNvSpPr/>
          <p:nvPr/>
        </p:nvSpPr>
        <p:spPr>
          <a:xfrm>
            <a:off x="5559271" y="3327016"/>
            <a:ext cx="1272988" cy="7359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EE37D94-BAFA-444F-9F9F-504AA4DA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1B3FCF1-1F68-7B4C-9277-30C10FE8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0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CD33-4D96-4743-8877-18DF29C0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B35CB-187B-4C46-B3F2-FF837DBC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5" b="11257"/>
          <a:stretch/>
        </p:blipFill>
        <p:spPr>
          <a:xfrm>
            <a:off x="0" y="1521918"/>
            <a:ext cx="12192000" cy="4553712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02DAD8-9ABC-4044-9B35-BC99BF5C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0AEE0-E39B-EA49-9207-C0B5C01A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8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AA7C-0118-524F-B7B4-CF494DFD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 </a:t>
            </a:r>
            <a:r>
              <a:rPr lang="en-US" dirty="0" err="1"/>
              <a:t>wrt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47FE-1163-BD4C-9C47-C36D005FC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24532" r="23313" b="10400"/>
          <a:stretch/>
        </p:blipFill>
        <p:spPr>
          <a:xfrm>
            <a:off x="435864" y="1483714"/>
            <a:ext cx="8906256" cy="4462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676C-D292-2249-9C13-1DB691DFD973}"/>
                  </a:ext>
                </a:extLst>
              </p:cNvPr>
              <p:cNvSpPr txBox="1"/>
              <p:nvPr/>
            </p:nvSpPr>
            <p:spPr>
              <a:xfrm>
                <a:off x="3558249" y="61977"/>
                <a:ext cx="64268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676C-D292-2249-9C13-1DB691DFD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49" y="61977"/>
                <a:ext cx="642689" cy="523220"/>
              </a:xfrm>
              <a:prstGeom prst="rect">
                <a:avLst/>
              </a:prstGeom>
              <a:blipFill>
                <a:blip r:embed="rId3"/>
                <a:stretch>
                  <a:fillRect l="-384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3CD4B9-4E06-DC42-872B-C48BF2E1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B57102-8625-1743-A06B-DEC8235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6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A2FFCA-B7E0-4A40-B804-7BA1CA6D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32492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Derivative </a:t>
            </a:r>
            <a:r>
              <a:rPr lang="en-US" dirty="0" err="1"/>
              <a:t>wrt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C45239-2B4C-C34D-974E-547A9923B804}"/>
                  </a:ext>
                </a:extLst>
              </p:cNvPr>
              <p:cNvSpPr txBox="1"/>
              <p:nvPr/>
            </p:nvSpPr>
            <p:spPr>
              <a:xfrm>
                <a:off x="3558249" y="61977"/>
                <a:ext cx="64268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C45239-2B4C-C34D-974E-547A9923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49" y="61977"/>
                <a:ext cx="642689" cy="523220"/>
              </a:xfrm>
              <a:prstGeom prst="rect">
                <a:avLst/>
              </a:prstGeom>
              <a:blipFill>
                <a:blip r:embed="rId2"/>
                <a:stretch>
                  <a:fillRect l="-3846" r="-192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CD3E4CF-378C-2044-8E41-E0BEDA796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0" t="27080" r="21850" b="10452"/>
          <a:stretch/>
        </p:blipFill>
        <p:spPr>
          <a:xfrm>
            <a:off x="658368" y="1847088"/>
            <a:ext cx="8869680" cy="4261104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605BFD-14DA-2544-86CE-FB05BD32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29B8C1-1846-DC4B-832A-EFF13BF9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BFAD-0EFC-4843-94C9-FA2A559C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&amp;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B2103-9D57-1340-B8A2-0A6716A97FF8}"/>
              </a:ext>
            </a:extLst>
          </p:cNvPr>
          <p:cNvSpPr txBox="1"/>
          <p:nvPr/>
        </p:nvSpPr>
        <p:spPr>
          <a:xfrm>
            <a:off x="2766615" y="2945440"/>
            <a:ext cx="45384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GOTO notebook!!</a:t>
            </a:r>
          </a:p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F4B06F0-78F3-074F-B3F1-6A1BD4F2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7C66E-A638-5542-9D9D-FE2318B4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7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2465-D2A7-F248-9893-196CD298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3A65-132F-5641-A3EF-E4D9FCF48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" t="13675" r="5800" b="10450"/>
          <a:stretch/>
        </p:blipFill>
        <p:spPr>
          <a:xfrm>
            <a:off x="274320" y="993485"/>
            <a:ext cx="11484864" cy="5381153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F35509-698E-EE47-B082-BD307E86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B587D-A8CB-7442-A1DA-86EEBF38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6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E810-836A-BC4D-AF6D-AD9FF02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F142E-AC51-FD49-8013-B7A1D0C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9EBBD-0AA0-BC42-A6BA-805E806F7E9C}"/>
              </a:ext>
            </a:extLst>
          </p:cNvPr>
          <p:cNvSpPr txBox="1"/>
          <p:nvPr/>
        </p:nvSpPr>
        <p:spPr>
          <a:xfrm>
            <a:off x="4242816" y="3017520"/>
            <a:ext cx="361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Back to notebook!</a:t>
            </a:r>
          </a:p>
        </p:txBody>
      </p:sp>
    </p:spTree>
    <p:extLst>
      <p:ext uri="{BB962C8B-B14F-4D97-AF65-F5344CB8AC3E}">
        <p14:creationId xmlns:p14="http://schemas.microsoft.com/office/powerpoint/2010/main" val="327781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28FB-C03B-504E-8C65-F7C6453F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Taming the dragon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E810-836A-BC4D-AF6D-AD9FF02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F142E-AC51-FD49-8013-B7A1D0C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7CFBA-8EBB-7E4A-82C5-20A857AF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3" t="15113" r="14960" b="3793"/>
          <a:stretch/>
        </p:blipFill>
        <p:spPr>
          <a:xfrm>
            <a:off x="1507896" y="713563"/>
            <a:ext cx="9443568" cy="61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28FB-C03B-504E-8C65-F7C6453F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E810-836A-BC4D-AF6D-AD9FF02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F142E-AC51-FD49-8013-B7A1D0C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5CFBE-DDE2-7C4D-BBB0-568F0952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6" y="5034"/>
            <a:ext cx="12204526" cy="68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5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28FB-C03B-504E-8C65-F7C6453F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“Tricks”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E810-836A-BC4D-AF6D-AD9FF02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F142E-AC51-FD49-8013-B7A1D0C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2589B47-6CFE-594B-9014-7E110E9E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742"/>
            <a:ext cx="10515600" cy="5032749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/>
              <a:t>Smart initializations</a:t>
            </a:r>
          </a:p>
          <a:p>
            <a:pPr>
              <a:lnSpc>
                <a:spcPct val="140000"/>
              </a:lnSpc>
            </a:pPr>
            <a:r>
              <a:rPr lang="en-US" dirty="0" err="1"/>
              <a:t>ReLU</a:t>
            </a:r>
            <a:r>
              <a:rPr lang="en-US" dirty="0"/>
              <a:t>: better behavior of gradients</a:t>
            </a:r>
          </a:p>
          <a:p>
            <a:pPr>
              <a:lnSpc>
                <a:spcPct val="140000"/>
              </a:lnSpc>
            </a:pPr>
            <a:r>
              <a:rPr lang="en-US" dirty="0"/>
              <a:t>Early stopping: prevent overfitting</a:t>
            </a:r>
          </a:p>
          <a:p>
            <a:pPr>
              <a:lnSpc>
                <a:spcPct val="140000"/>
              </a:lnSpc>
            </a:pPr>
            <a:r>
              <a:rPr lang="en-US" dirty="0"/>
              <a:t>Dropout </a:t>
            </a:r>
          </a:p>
          <a:p>
            <a:pPr>
              <a:lnSpc>
                <a:spcPct val="140000"/>
              </a:lnSpc>
            </a:pPr>
            <a:r>
              <a:rPr lang="en-US" dirty="0"/>
              <a:t>Batch-normalization</a:t>
            </a:r>
          </a:p>
          <a:p>
            <a:pPr>
              <a:lnSpc>
                <a:spcPct val="140000"/>
              </a:lnSpc>
            </a:pPr>
            <a:r>
              <a:rPr lang="en-US" dirty="0"/>
              <a:t>Transfer/meta-learning/BO: guide the training with another model</a:t>
            </a:r>
          </a:p>
          <a:p>
            <a:pPr>
              <a:lnSpc>
                <a:spcPct val="140000"/>
              </a:lnSpc>
            </a:pPr>
            <a:r>
              <a:rPr lang="en-US" dirty="0"/>
              <a:t>Many other “tricks”</a:t>
            </a:r>
          </a:p>
        </p:txBody>
      </p:sp>
    </p:spTree>
    <p:extLst>
      <p:ext uri="{BB962C8B-B14F-4D97-AF65-F5344CB8AC3E}">
        <p14:creationId xmlns:p14="http://schemas.microsoft.com/office/powerpoint/2010/main" val="8126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7470-64AC-4F4B-BC9D-4248924D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D357-263B-1C49-9279-03FACA43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1485900"/>
            <a:ext cx="10917936" cy="45592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Deep neural networks quick reminder</a:t>
            </a:r>
          </a:p>
          <a:p>
            <a:pPr>
              <a:lnSpc>
                <a:spcPct val="150000"/>
              </a:lnSpc>
            </a:pPr>
            <a:r>
              <a:rPr lang="en-US" dirty="0"/>
              <a:t> Transfer learning intro</a:t>
            </a:r>
          </a:p>
          <a:p>
            <a:pPr>
              <a:lnSpc>
                <a:spcPct val="150000"/>
              </a:lnSpc>
            </a:pPr>
            <a:r>
              <a:rPr lang="en-US" dirty="0"/>
              <a:t> Xfer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Meta-learning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Considerations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4939-191B-4642-820D-92BCE48A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E78B16-0B4B-F045-93C6-55931A4E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9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D508-C75E-F440-A4A9-7AFF90648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C4FBF-BC1B-FB43-B072-B61AFE57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1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123C-BC67-BE4F-AF16-FC269EEA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F2533-CAFA-8941-A282-16B197469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9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28FB-C03B-504E-8C65-F7C6453F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E810-836A-BC4D-AF6D-AD9FF02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F142E-AC51-FD49-8013-B7A1D0C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DDA00-AFEC-C44A-9D0D-E89CE500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1CFE-A1F8-A741-B889-779C78A6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C1EB7-FB29-B144-AB18-625373B0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18769" cy="68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4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4EC5-FF0A-874B-B9A9-8F3E652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25CD8-AD80-AA42-BD9F-3AFEC8A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D598-D99D-104C-9CD5-4E0FADF9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3069C-C416-EE4F-8F7F-1EB9E62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9397" cy="68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80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D5FF-1786-6443-A818-9D37A4A1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47DD3-ACC8-0742-A579-60547A11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1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6E29-4DF6-B744-95E5-3BC345DA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re-formulation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E559C-716F-804E-A83D-B68D97E3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9" t="15073" r="7377" b="54375"/>
          <a:stretch/>
        </p:blipFill>
        <p:spPr>
          <a:xfrm>
            <a:off x="986971" y="1109383"/>
            <a:ext cx="10062029" cy="2095293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8489308-E588-524E-9487-7FD0F4523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3" t="53458" r="10745" b="2542"/>
          <a:stretch/>
        </p:blipFill>
        <p:spPr>
          <a:xfrm>
            <a:off x="968682" y="3386502"/>
            <a:ext cx="9692641" cy="3017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F07DCE-1FA7-1E46-BB58-7B38E55A4E54}"/>
              </a:ext>
            </a:extLst>
          </p:cNvPr>
          <p:cNvSpPr/>
          <p:nvPr/>
        </p:nvSpPr>
        <p:spPr>
          <a:xfrm>
            <a:off x="575147" y="114606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30AE7-B374-3545-91B8-7F04ABD31E75}"/>
              </a:ext>
            </a:extLst>
          </p:cNvPr>
          <p:cNvSpPr/>
          <p:nvPr/>
        </p:nvSpPr>
        <p:spPr>
          <a:xfrm>
            <a:off x="575147" y="353537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B8D27-A442-C640-AB43-9DEB5C561787}"/>
              </a:ext>
            </a:extLst>
          </p:cNvPr>
          <p:cNvSpPr/>
          <p:nvPr/>
        </p:nvSpPr>
        <p:spPr>
          <a:xfrm>
            <a:off x="575147" y="5924680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92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9E90-D770-A74E-AA90-F1D4C2D4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7CBCE-5D71-CE42-8584-B2F7EAED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9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366C-80BB-DA44-9C40-B7BACF60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45A23-6A1A-584B-9DCA-46EBE197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8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A924-B2A6-3846-A15C-91CBFD59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479D-1253-A045-A12A-5F629BF5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41"/>
            <a:ext cx="10515600" cy="4351338"/>
          </a:xfrm>
        </p:spPr>
        <p:txBody>
          <a:bodyPr/>
          <a:lstStyle/>
          <a:p>
            <a:r>
              <a:rPr lang="en-US" dirty="0"/>
              <a:t>Notebook: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adamian.github.io/talks/Damianou_DL_tutorial_19.ipynb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Xfer: </a:t>
            </a:r>
            <a:r>
              <a:rPr lang="en-US" dirty="0">
                <a:hlinkClick r:id="rId3"/>
              </a:rPr>
              <a:t>github.com/amzn/xfer/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4"/>
              </a:rPr>
              <a:t>link.medium.com/De5BXPJ9TT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more complete tutorial on deep learning: </a:t>
            </a:r>
            <a:r>
              <a:rPr lang="en-US" dirty="0">
                <a:hlinkClick r:id="rId5"/>
              </a:rPr>
              <a:t>adamian.github.io/talks/Damianou_deep_learning_rss_2018.pdf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1BDA-A700-454A-9F34-322FFECA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592A7-8C6A-7F4A-955C-58E2C54B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8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6194-93A0-E947-8A44-2C8F9301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023F9-B347-EF44-A3A7-7630DB1B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2E55-8974-AF48-BB66-BE4BB0CE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BF496-D5C5-1A4B-BD00-9D4B091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BD23-478D-A745-AF00-8221DE1A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78C40-663F-5E4A-BD94-3DF7383E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10C5-A3A0-C940-8320-2DD395B2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0BCF0-7A76-3146-990E-885B0B92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3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339A-3C17-2B4F-9D85-648719FB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34E6-CC55-E644-B45F-54FB5C24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7646F-63E9-BB43-94C8-621093145426}"/>
              </a:ext>
            </a:extLst>
          </p:cNvPr>
          <p:cNvSpPr txBox="1"/>
          <p:nvPr/>
        </p:nvSpPr>
        <p:spPr>
          <a:xfrm>
            <a:off x="5985163" y="6317673"/>
            <a:ext cx="571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Gaussian processes. A. </a:t>
            </a:r>
            <a:r>
              <a:rPr lang="en-US" i="1" dirty="0" err="1"/>
              <a:t>Damianou</a:t>
            </a:r>
            <a:r>
              <a:rPr lang="en-US" i="1" dirty="0"/>
              <a:t>, N. Lawrence, 2013</a:t>
            </a:r>
          </a:p>
        </p:txBody>
      </p:sp>
    </p:spTree>
    <p:extLst>
      <p:ext uri="{BB962C8B-B14F-4D97-AF65-F5344CB8AC3E}">
        <p14:creationId xmlns:p14="http://schemas.microsoft.com/office/powerpoint/2010/main" val="1249553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339A-3C17-2B4F-9D85-648719FB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588B4-D7CC-AD44-84A7-38CB8344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FCED5-64AF-6F48-8E50-AC5A228CEBF9}"/>
              </a:ext>
            </a:extLst>
          </p:cNvPr>
          <p:cNvSpPr txBox="1"/>
          <p:nvPr/>
        </p:nvSpPr>
        <p:spPr>
          <a:xfrm>
            <a:off x="5985163" y="6317673"/>
            <a:ext cx="571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Gaussian processes. A. </a:t>
            </a:r>
            <a:r>
              <a:rPr lang="en-US" i="1" dirty="0" err="1"/>
              <a:t>Damianou</a:t>
            </a:r>
            <a:r>
              <a:rPr lang="en-US" i="1" dirty="0"/>
              <a:t>, N. Lawrence, 2013</a:t>
            </a:r>
          </a:p>
        </p:txBody>
      </p:sp>
    </p:spTree>
    <p:extLst>
      <p:ext uri="{BB962C8B-B14F-4D97-AF65-F5344CB8AC3E}">
        <p14:creationId xmlns:p14="http://schemas.microsoft.com/office/powerpoint/2010/main" val="3207427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07499-E49A-A54E-B146-48CC009EA0EA}"/>
              </a:ext>
            </a:extLst>
          </p:cNvPr>
          <p:cNvSpPr txBox="1"/>
          <p:nvPr/>
        </p:nvSpPr>
        <p:spPr>
          <a:xfrm>
            <a:off x="2649682" y="2795155"/>
            <a:ext cx="6641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66668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EFCB-2702-A446-A40D-E9AD24F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Motivations for TL: DNN training requires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E37E-718A-3746-BDD4-A5450390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8" y="1401000"/>
            <a:ext cx="10171135" cy="906697"/>
          </a:xfrm>
        </p:spPr>
        <p:txBody>
          <a:bodyPr/>
          <a:lstStyle/>
          <a:p>
            <a:r>
              <a:rPr lang="en-US" sz="2400" dirty="0"/>
              <a:t>Leveraging the power of DNNs even without too much expertise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B3F94-BFCC-E64F-B5B0-8709CF2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EA17-5F0C-8242-B146-58789F04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0B4C4-6AE4-6248-B992-241B3074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6" y="2366545"/>
            <a:ext cx="3748314" cy="3680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6B4F9-72A6-AC48-AAF0-B7E46329F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91" y="2347059"/>
            <a:ext cx="3757809" cy="375780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623A9D-F233-6842-8DF4-1F5F9AD3D700}"/>
              </a:ext>
            </a:extLst>
          </p:cNvPr>
          <p:cNvSpPr/>
          <p:nvPr/>
        </p:nvSpPr>
        <p:spPr>
          <a:xfrm>
            <a:off x="824815" y="2441702"/>
            <a:ext cx="1880808" cy="1416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513C6-DC4E-8C45-B3B4-F78AB6275187}"/>
              </a:ext>
            </a:extLst>
          </p:cNvPr>
          <p:cNvSpPr txBox="1"/>
          <p:nvPr/>
        </p:nvSpPr>
        <p:spPr>
          <a:xfrm>
            <a:off x="830605" y="2809789"/>
            <a:ext cx="185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902030302020204" pitchFamily="66" charset="0"/>
              </a:rPr>
              <a:t>My gradients are exploding!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0B7A0E-DBFF-0649-98C6-F3631DB3401F}"/>
              </a:ext>
            </a:extLst>
          </p:cNvPr>
          <p:cNvGrpSpPr/>
          <p:nvPr/>
        </p:nvGrpSpPr>
        <p:grpSpPr>
          <a:xfrm>
            <a:off x="5322062" y="2050165"/>
            <a:ext cx="3786565" cy="1841921"/>
            <a:chOff x="4824035" y="2052633"/>
            <a:chExt cx="3786565" cy="18419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6D848B-E42D-D54A-B277-93C1ACDD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24035" y="2052633"/>
              <a:ext cx="3786565" cy="184192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51DAE4-EE33-D742-936C-90882312B12F}"/>
                </a:ext>
              </a:extLst>
            </p:cNvPr>
            <p:cNvSpPr/>
            <p:nvPr/>
          </p:nvSpPr>
          <p:spPr>
            <a:xfrm>
              <a:off x="4897676" y="2132894"/>
              <a:ext cx="3620023" cy="1299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200" dirty="0"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DF8B9-BF15-3C41-A40B-303062C0DC86}"/>
                </a:ext>
              </a:extLst>
            </p:cNvPr>
            <p:cNvSpPr txBox="1"/>
            <p:nvPr/>
          </p:nvSpPr>
          <p:spPr>
            <a:xfrm>
              <a:off x="5373666" y="2366546"/>
              <a:ext cx="30476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entury Schoolbook" panose="02040604050505020304" pitchFamily="18" charset="0"/>
                </a:rPr>
                <a:t>import xfer</a:t>
              </a:r>
            </a:p>
            <a:p>
              <a:r>
                <a:rPr lang="en-US" sz="2200" dirty="0" err="1">
                  <a:latin typeface="Century Schoolbook" panose="02040604050505020304" pitchFamily="18" charset="0"/>
                </a:rPr>
                <a:t>xfer.repurpose</a:t>
              </a:r>
              <a:r>
                <a:rPr lang="en-US" sz="2200" dirty="0">
                  <a:latin typeface="Century Schoolbook" panose="02040604050505020304" pitchFamily="18" charset="0"/>
                </a:rPr>
                <a:t>(model)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02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2D24-E2E4-494E-8BBB-2A479407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Motivations for TL: Leverage commonalities in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5427-464F-6F4C-B1CF-77EE038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8560-430D-1149-94DB-1BF6F4D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AF0D52-556E-CB42-B7D4-37FFC7E6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164" y="1421032"/>
            <a:ext cx="8719590" cy="51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6EA8-02D5-C641-B3C2-FC50C8E0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Transfer Learning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B92E-E65B-8A4C-9ADD-26B52944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31305-794D-1647-90FF-9EE9821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9BE88-EB97-1541-98D1-793B8F51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337"/>
            <a:ext cx="10750750" cy="49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B8123-E4D2-4747-B8A3-0C352E16A66C}"/>
              </a:ext>
            </a:extLst>
          </p:cNvPr>
          <p:cNvSpPr txBox="1"/>
          <p:nvPr/>
        </p:nvSpPr>
        <p:spPr>
          <a:xfrm>
            <a:off x="1039091" y="2774373"/>
            <a:ext cx="10376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/>
              <a:t>Deep Neural Networks intro</a:t>
            </a:r>
          </a:p>
        </p:txBody>
      </p:sp>
    </p:spTree>
    <p:extLst>
      <p:ext uri="{BB962C8B-B14F-4D97-AF65-F5344CB8AC3E}">
        <p14:creationId xmlns:p14="http://schemas.microsoft.com/office/powerpoint/2010/main" val="396768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2D24-E2E4-494E-8BBB-2A479407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our transfer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5427-464F-6F4C-B1CF-77EE038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8560-430D-1149-94DB-1BF6F4D6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AF0D52-556E-CB42-B7D4-37FFC7E6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164" y="1421032"/>
            <a:ext cx="8719590" cy="51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4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8C367-E759-C64C-9D6B-788C9276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E1D8-35D1-8040-BC96-B534790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2D648-F861-2B48-9151-B47053EE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8" y="3457184"/>
            <a:ext cx="11376833" cy="26805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6C1CCC-1C21-A442-A2BF-87C034E2DB14}"/>
              </a:ext>
            </a:extLst>
          </p:cNvPr>
          <p:cNvSpPr/>
          <p:nvPr/>
        </p:nvSpPr>
        <p:spPr>
          <a:xfrm>
            <a:off x="713984" y="889348"/>
            <a:ext cx="10833448" cy="25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7A21B-78E2-D247-9449-D3874F8D4563}"/>
              </a:ext>
            </a:extLst>
          </p:cNvPr>
          <p:cNvSpPr txBox="1"/>
          <p:nvPr/>
        </p:nvSpPr>
        <p:spPr>
          <a:xfrm>
            <a:off x="460564" y="366128"/>
            <a:ext cx="7550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Predictions using a pre-trained model (no transfer)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333BD-5873-9A44-81D2-992A00CDA471}"/>
              </a:ext>
            </a:extLst>
          </p:cNvPr>
          <p:cNvSpPr txBox="1"/>
          <p:nvPr/>
        </p:nvSpPr>
        <p:spPr>
          <a:xfrm>
            <a:off x="460564" y="2844844"/>
            <a:ext cx="333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Predictions using Xfer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F9A09-6CB6-1944-8C14-9E43E325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" y="1002083"/>
            <a:ext cx="11299514" cy="13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9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340BA4-ECDE-5A40-8081-EC83E8B51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6" y="1486355"/>
            <a:ext cx="8293274" cy="47407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A3525-9001-AF4B-9D87-6D9C408F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9C646-E29D-6445-A9FB-95C231D7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9C17F-C3A5-2D40-95B0-9BA8776731F5}"/>
              </a:ext>
            </a:extLst>
          </p:cNvPr>
          <p:cNvSpPr txBox="1"/>
          <p:nvPr/>
        </p:nvSpPr>
        <p:spPr>
          <a:xfrm>
            <a:off x="4458455" y="186703"/>
            <a:ext cx="2754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amzn</a:t>
            </a:r>
            <a:r>
              <a:rPr lang="en-US" sz="2200" dirty="0"/>
              <a:t>/xfer</a:t>
            </a:r>
          </a:p>
        </p:txBody>
      </p:sp>
    </p:spTree>
    <p:extLst>
      <p:ext uri="{BB962C8B-B14F-4D97-AF65-F5344CB8AC3E}">
        <p14:creationId xmlns:p14="http://schemas.microsoft.com/office/powerpoint/2010/main" val="1507896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C74C-7378-1B49-8646-6AE02FD4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682B-9555-9D4E-8DB0-DDE7C631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C3F06-7922-4E49-8C93-779A698E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856CB4-32E7-5A45-B71C-0027A2114880}"/>
              </a:ext>
            </a:extLst>
          </p:cNvPr>
          <p:cNvSpPr/>
          <p:nvPr/>
        </p:nvSpPr>
        <p:spPr>
          <a:xfrm>
            <a:off x="1577235" y="1365169"/>
            <a:ext cx="2004165" cy="110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</a:t>
            </a:r>
          </a:p>
          <a:p>
            <a:pPr algn="ctr"/>
            <a:r>
              <a:rPr lang="en-US" sz="2400" dirty="0"/>
              <a:t>(pre-trained)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4569D2-AFD9-A44D-BFB5-12E7B7982530}"/>
              </a:ext>
            </a:extLst>
          </p:cNvPr>
          <p:cNvSpPr/>
          <p:nvPr/>
        </p:nvSpPr>
        <p:spPr>
          <a:xfrm>
            <a:off x="1577236" y="2806658"/>
            <a:ext cx="19712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 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5AFCCD-48DD-FA45-A135-6CA8B0FE2D79}"/>
              </a:ext>
            </a:extLst>
          </p:cNvPr>
          <p:cNvSpPr/>
          <p:nvPr/>
        </p:nvSpPr>
        <p:spPr>
          <a:xfrm>
            <a:off x="8685758" y="2135520"/>
            <a:ext cx="2011469" cy="1058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Repurposed model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9AF726BA-ECB1-1A41-93A4-6F0AA5CF9B93}"/>
              </a:ext>
            </a:extLst>
          </p:cNvPr>
          <p:cNvSpPr/>
          <p:nvPr/>
        </p:nvSpPr>
        <p:spPr>
          <a:xfrm>
            <a:off x="4258850" y="1822369"/>
            <a:ext cx="3006246" cy="16849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BD83B6B-76BA-AD48-81F5-AC5F57AC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9" b="59884"/>
          <a:stretch/>
        </p:blipFill>
        <p:spPr>
          <a:xfrm>
            <a:off x="5383096" y="2046839"/>
            <a:ext cx="757754" cy="465460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898CF7-DA8A-4644-B67F-8C140E4B614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81400" y="1920164"/>
            <a:ext cx="677450" cy="653766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B12A8-E0DE-0B45-BBCE-518AC5E12E44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48520" y="2664829"/>
            <a:ext cx="719655" cy="599029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529F27-B758-5D4C-BF36-7336A88E2198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>
            <a:off x="7262591" y="2664829"/>
            <a:ext cx="1423167" cy="0"/>
          </a:xfrm>
          <a:prstGeom prst="straightConnector1">
            <a:avLst/>
          </a:prstGeom>
          <a:ln w="1905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ED8911-3646-F149-8031-769B1FB86916}"/>
              </a:ext>
            </a:extLst>
          </p:cNvPr>
          <p:cNvSpPr txBox="1"/>
          <p:nvPr/>
        </p:nvSpPr>
        <p:spPr>
          <a:xfrm>
            <a:off x="4829697" y="2475159"/>
            <a:ext cx="1877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Repurposer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59F99-E790-1A47-99C1-ED91E1649BEF}"/>
              </a:ext>
            </a:extLst>
          </p:cNvPr>
          <p:cNvSpPr txBox="1"/>
          <p:nvPr/>
        </p:nvSpPr>
        <p:spPr>
          <a:xfrm>
            <a:off x="1388976" y="4173706"/>
            <a:ext cx="7806624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Three kinds of </a:t>
            </a:r>
            <a:r>
              <a:rPr lang="en-US" sz="2600" dirty="0" err="1"/>
              <a:t>repurposers</a:t>
            </a:r>
            <a:r>
              <a:rPr lang="en-US" sz="2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Meta-model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Fine-tuning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Multi-task and meta-learning based </a:t>
            </a:r>
            <a:r>
              <a:rPr lang="en-US" sz="2600"/>
              <a:t>(learning to learn)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68763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62" y="-7361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44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7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45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ED3CAA-A74F-794D-AC2B-0A81E9683707}"/>
              </a:ext>
            </a:extLst>
          </p:cNvPr>
          <p:cNvGrpSpPr/>
          <p:nvPr/>
        </p:nvGrpSpPr>
        <p:grpSpPr>
          <a:xfrm>
            <a:off x="1647768" y="3302670"/>
            <a:ext cx="765837" cy="2755397"/>
            <a:chOff x="1235826" y="2477002"/>
            <a:chExt cx="574378" cy="2066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2162247-9030-6048-8F41-63CE8A8EE84E}"/>
                    </a:ext>
                  </a:extLst>
                </p:cNvPr>
                <p:cNvSpPr/>
                <p:nvPr/>
              </p:nvSpPr>
              <p:spPr>
                <a:xfrm>
                  <a:off x="1235826" y="3283682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2162247-9030-6048-8F41-63CE8A8EE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3283682"/>
                  <a:ext cx="574378" cy="4418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0D7DE7-DB90-E944-8961-692AC38B6FD1}"/>
                    </a:ext>
                  </a:extLst>
                </p:cNvPr>
                <p:cNvSpPr/>
                <p:nvPr/>
              </p:nvSpPr>
              <p:spPr>
                <a:xfrm>
                  <a:off x="1235826" y="2477002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0D7DE7-DB90-E944-8961-692AC38B6F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2477002"/>
                  <a:ext cx="574378" cy="4418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9B3B256-8DF1-614D-99C3-9A14B5587746}"/>
                    </a:ext>
                  </a:extLst>
                </p:cNvPr>
                <p:cNvSpPr/>
                <p:nvPr/>
              </p:nvSpPr>
              <p:spPr>
                <a:xfrm>
                  <a:off x="1235826" y="4101718"/>
                  <a:ext cx="574378" cy="441832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9B3B256-8DF1-614D-99C3-9A14B55877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26" y="4101718"/>
                  <a:ext cx="574378" cy="4418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1D1874C-6C82-6040-9DDB-7EA22A28D57F}"/>
                  </a:ext>
                </a:extLst>
              </p:cNvPr>
              <p:cNvSpPr/>
              <p:nvPr/>
            </p:nvSpPr>
            <p:spPr>
              <a:xfrm>
                <a:off x="1650490" y="4375696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1D1874C-6C82-6040-9DDB-7EA22A28D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4375696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755F6A5-E544-B640-B00D-4A69A64B154A}"/>
                  </a:ext>
                </a:extLst>
              </p:cNvPr>
              <p:cNvSpPr/>
              <p:nvPr/>
            </p:nvSpPr>
            <p:spPr>
              <a:xfrm>
                <a:off x="1650490" y="330012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755F6A5-E544-B640-B00D-4A69A64B1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3300123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74B0691-D6CC-694E-AE39-B6AAEB24913D}"/>
                  </a:ext>
                </a:extLst>
              </p:cNvPr>
              <p:cNvSpPr/>
              <p:nvPr/>
            </p:nvSpPr>
            <p:spPr>
              <a:xfrm>
                <a:off x="1650490" y="546641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74B0691-D6CC-694E-AE39-B6AAEB249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0" y="5466411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B5A71216-E9A5-E94C-B75E-4CE1FA09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62" y="-7361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9 -0.00093 L 0.34653 -0.00093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46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6AB8244-E063-8B43-98EC-515A793CA14D}"/>
              </a:ext>
            </a:extLst>
          </p:cNvPr>
          <p:cNvSpPr txBox="1">
            <a:spLocks/>
          </p:cNvSpPr>
          <p:nvPr/>
        </p:nvSpPr>
        <p:spPr>
          <a:xfrm>
            <a:off x="7431079" y="1146903"/>
            <a:ext cx="2892227" cy="839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2: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Courier New" charset="0"/>
                <a:cs typeface="Courier New" charset="0"/>
              </a:rPr>
              <a:t>Meta-model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/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16E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blipFill>
                <a:blip r:embed="rId4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/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𝑶𝑼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blipFill>
                <a:blip r:embed="rId5"/>
                <a:stretch>
                  <a:fillRect l="-61429" r="-5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/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/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/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63A3F5B5-2715-1D41-97EB-F2B94778C50F}"/>
              </a:ext>
            </a:extLst>
          </p:cNvPr>
          <p:cNvSpPr/>
          <p:nvPr/>
        </p:nvSpPr>
        <p:spPr>
          <a:xfrm>
            <a:off x="9027685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79EB5B-016A-3648-9768-C8B6F94E3426}"/>
              </a:ext>
            </a:extLst>
          </p:cNvPr>
          <p:cNvSpPr/>
          <p:nvPr/>
        </p:nvSpPr>
        <p:spPr>
          <a:xfrm>
            <a:off x="6224715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9820963-ED6B-254B-8719-781B41E36337}"/>
              </a:ext>
            </a:extLst>
          </p:cNvPr>
          <p:cNvSpPr/>
          <p:nvPr/>
        </p:nvSpPr>
        <p:spPr>
          <a:xfrm>
            <a:off x="6209089" y="3877151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A80B725-9935-D548-8ECE-D5B542C7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62" y="-7361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0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C 0.04965 0.06883 0.09948 0.13735 0.14375 0.13241 C 0.18819 0.12685 0.22708 0.04722 0.26597 -0.0311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9" y="50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4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8.64198E-7 C 0.04583 -0.01697 0.09201 -0.03457 0.12517 -0.01265 C 0.15833 0.00895 0.17847 0.07037 0.19879 0.1317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47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803B13-648D-6845-B18A-60127E14C71B}"/>
              </a:ext>
            </a:extLst>
          </p:cNvPr>
          <p:cNvSpPr txBox="1">
            <a:spLocks/>
          </p:cNvSpPr>
          <p:nvPr/>
        </p:nvSpPr>
        <p:spPr>
          <a:xfrm>
            <a:off x="469962" y="1133063"/>
            <a:ext cx="331932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Given: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source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6AB8244-E063-8B43-98EC-515A793CA14D}"/>
              </a:ext>
            </a:extLst>
          </p:cNvPr>
          <p:cNvSpPr txBox="1">
            <a:spLocks/>
          </p:cNvSpPr>
          <p:nvPr/>
        </p:nvSpPr>
        <p:spPr>
          <a:xfrm>
            <a:off x="7431079" y="1146903"/>
            <a:ext cx="2892227" cy="839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2: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dirty="0">
                <a:ea typeface="Courier New" charset="0"/>
                <a:cs typeface="Courier New" charset="0"/>
              </a:rPr>
              <a:t>Meta-model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b="1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14AB0ED-CDD9-6846-B365-1675510AC225}"/>
              </a:ext>
            </a:extLst>
          </p:cNvPr>
          <p:cNvSpPr txBox="1">
            <a:spLocks/>
          </p:cNvSpPr>
          <p:nvPr/>
        </p:nvSpPr>
        <p:spPr>
          <a:xfrm>
            <a:off x="4630116" y="1133063"/>
            <a:ext cx="2575171" cy="898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ea typeface="Courier New" charset="0"/>
                <a:cs typeface="Courier New" charset="0"/>
              </a:rPr>
              <a:t>Step 1:</a:t>
            </a:r>
            <a:br>
              <a:rPr lang="el-GR" sz="3200" dirty="0">
                <a:ea typeface="Courier New" charset="0"/>
                <a:cs typeface="Courier New" charset="0"/>
              </a:rPr>
            </a:br>
            <a:r>
              <a:rPr lang="en-US" sz="3200" dirty="0">
                <a:ea typeface="Courier New" charset="0"/>
                <a:cs typeface="Courier New" charset="0"/>
              </a:rPr>
              <a:t>(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target</a:t>
            </a:r>
            <a:r>
              <a:rPr lang="en-US" sz="3200" dirty="0">
                <a:ea typeface="Courier New" charset="0"/>
                <a:cs typeface="Courier New" charset="0"/>
              </a:rPr>
              <a:t> </a:t>
            </a:r>
            <a:r>
              <a:rPr lang="en-US" sz="3200" b="1" dirty="0">
                <a:solidFill>
                  <a:srgbClr val="C16E00"/>
                </a:solidFill>
                <a:ea typeface="Courier New" charset="0"/>
                <a:cs typeface="Courier New" charset="0"/>
              </a:rPr>
              <a:t>task</a:t>
            </a:r>
            <a:r>
              <a:rPr lang="en-US" sz="3200" dirty="0">
                <a:ea typeface="Courier New" charset="0"/>
                <a:cs typeface="Courier New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/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5C9041-436A-DD48-BBFC-421B4738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7" y="6032204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9016" r="-5082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2F1CC3D2-CEF4-5946-8270-3556A0CD7C12}"/>
              </a:ext>
            </a:extLst>
          </p:cNvPr>
          <p:cNvSpPr/>
          <p:nvPr/>
        </p:nvSpPr>
        <p:spPr>
          <a:xfrm>
            <a:off x="1535344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/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16E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16E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6741DF-F8EA-254F-AD1A-DAC963109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97" y="4709190"/>
                <a:ext cx="2967556" cy="589109"/>
              </a:xfrm>
              <a:prstGeom prst="ellipse">
                <a:avLst/>
              </a:prstGeom>
              <a:blipFill>
                <a:blip r:embed="rId4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37D21A-0338-EB42-9802-A5E8C8E95FD9}"/>
              </a:ext>
            </a:extLst>
          </p:cNvPr>
          <p:cNvCxnSpPr/>
          <p:nvPr/>
        </p:nvCxnSpPr>
        <p:spPr>
          <a:xfrm flipV="1">
            <a:off x="9258875" y="3351573"/>
            <a:ext cx="0" cy="136121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/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𝑶𝑼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08587B-618D-B24C-9BC3-BA2C574CD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57" y="2621259"/>
                <a:ext cx="875243" cy="589109"/>
              </a:xfrm>
              <a:prstGeom prst="ellipse">
                <a:avLst/>
              </a:prstGeom>
              <a:blipFill>
                <a:blip r:embed="rId5"/>
                <a:stretch>
                  <a:fillRect l="-61429" r="-5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4C48786E-4F36-0F4F-91CD-9BEC17F87133}"/>
              </a:ext>
            </a:extLst>
          </p:cNvPr>
          <p:cNvSpPr/>
          <p:nvPr/>
        </p:nvSpPr>
        <p:spPr>
          <a:xfrm>
            <a:off x="9598411" y="3540930"/>
            <a:ext cx="2006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GP, SVM,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LR, BNN </a:t>
            </a:r>
            <a:r>
              <a:rPr lang="is-IS" sz="2400" b="1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/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8AED2C1-2480-AF42-AEAF-AC8C42A1F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5" y="262184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 l="-77049" r="-68852"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85B5DC-C22C-C04D-95EF-5F0BA81E4D41}"/>
              </a:ext>
            </a:extLst>
          </p:cNvPr>
          <p:cNvSpPr txBox="1"/>
          <p:nvPr/>
        </p:nvSpPr>
        <p:spPr>
          <a:xfrm>
            <a:off x="2343566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38A1E9-22BE-FA48-B026-878F75F321C8}"/>
              </a:ext>
            </a:extLst>
          </p:cNvPr>
          <p:cNvCxnSpPr>
            <a:cxnSpLocks/>
            <a:stCxn id="4" idx="0"/>
            <a:endCxn id="41" idx="4"/>
          </p:cNvCxnSpPr>
          <p:nvPr/>
        </p:nvCxnSpPr>
        <p:spPr>
          <a:xfrm flipH="1" flipV="1">
            <a:off x="2246509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52343CB-9387-CE43-995D-E1774BDD7730}"/>
              </a:ext>
            </a:extLst>
          </p:cNvPr>
          <p:cNvSpPr/>
          <p:nvPr/>
        </p:nvSpPr>
        <p:spPr>
          <a:xfrm>
            <a:off x="2020147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A412CC-8851-3C49-B9D8-BB12F7666A6A}"/>
              </a:ext>
            </a:extLst>
          </p:cNvPr>
          <p:cNvSpPr/>
          <p:nvPr/>
        </p:nvSpPr>
        <p:spPr>
          <a:xfrm>
            <a:off x="2015319" y="498249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825D21-2CB5-B940-A03D-5E5737BCA33F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2232310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EC04EEF-EEF8-294A-A027-3768B6603DB5}"/>
              </a:ext>
            </a:extLst>
          </p:cNvPr>
          <p:cNvSpPr/>
          <p:nvPr/>
        </p:nvSpPr>
        <p:spPr>
          <a:xfrm>
            <a:off x="2005948" y="3868353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029B9C-1415-FE4D-B9DB-08EACEA8EDA9}"/>
              </a:ext>
            </a:extLst>
          </p:cNvPr>
          <p:cNvSpPr/>
          <p:nvPr/>
        </p:nvSpPr>
        <p:spPr>
          <a:xfrm>
            <a:off x="2001120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165816-3A6B-544E-AEEE-4EE1FCFD360F}"/>
              </a:ext>
            </a:extLst>
          </p:cNvPr>
          <p:cNvCxnSpPr>
            <a:cxnSpLocks/>
            <a:stCxn id="41" idx="0"/>
            <a:endCxn id="43" idx="4"/>
          </p:cNvCxnSpPr>
          <p:nvPr/>
        </p:nvCxnSpPr>
        <p:spPr>
          <a:xfrm flipH="1" flipV="1">
            <a:off x="223713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5D71785-31E5-A84F-B506-CF0718CC8705}"/>
              </a:ext>
            </a:extLst>
          </p:cNvPr>
          <p:cNvSpPr/>
          <p:nvPr/>
        </p:nvSpPr>
        <p:spPr>
          <a:xfrm>
            <a:off x="1201563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/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62247-9030-6048-8F41-63CE8A8EE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/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E0D7DE7-DB90-E944-8961-692AC38B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/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9B3B256-8DF1-614D-99C3-9A14B5587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68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/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F2BA33-CD42-1142-90C8-A3C03283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476" y="6032204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5F013F0A-9C10-0A48-9A42-557AFDEA41C5}"/>
              </a:ext>
            </a:extLst>
          </p:cNvPr>
          <p:cNvSpPr/>
          <p:nvPr/>
        </p:nvSpPr>
        <p:spPr>
          <a:xfrm>
            <a:off x="5743313" y="2621843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/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CEB0DF-8E59-0C41-B8BC-6E2E86623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52" y="263402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 l="-80000" r="-7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4C9000E-93D3-B647-95A1-1D6F659F1828}"/>
              </a:ext>
            </a:extLst>
          </p:cNvPr>
          <p:cNvSpPr txBox="1"/>
          <p:nvPr/>
        </p:nvSpPr>
        <p:spPr>
          <a:xfrm>
            <a:off x="6551535" y="43694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A9D0AA-F029-7E47-9C42-471218F33643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>
          <a:xfrm flipH="1" flipV="1">
            <a:off x="6454478" y="544487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4B99759-6F86-C042-9961-D0075BCF7FEE}"/>
              </a:ext>
            </a:extLst>
          </p:cNvPr>
          <p:cNvSpPr/>
          <p:nvPr/>
        </p:nvSpPr>
        <p:spPr>
          <a:xfrm>
            <a:off x="6228116" y="608838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BC099CB-F920-594D-AD8D-6DE24722C080}"/>
              </a:ext>
            </a:extLst>
          </p:cNvPr>
          <p:cNvSpPr/>
          <p:nvPr/>
        </p:nvSpPr>
        <p:spPr>
          <a:xfrm>
            <a:off x="6223288" y="498249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2BDAC8-5A2E-494C-A004-A6FDC3D0C155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H="1" flipV="1">
            <a:off x="6440279" y="322484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24F7E60-40D0-D545-AA87-B7300A8E8DA8}"/>
              </a:ext>
            </a:extLst>
          </p:cNvPr>
          <p:cNvSpPr/>
          <p:nvPr/>
        </p:nvSpPr>
        <p:spPr>
          <a:xfrm>
            <a:off x="6213917" y="386835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C561EF-BD84-9E4A-84A8-99C0053B9365}"/>
              </a:ext>
            </a:extLst>
          </p:cNvPr>
          <p:cNvSpPr/>
          <p:nvPr/>
        </p:nvSpPr>
        <p:spPr>
          <a:xfrm>
            <a:off x="6209089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5F604D-E46D-E94E-8BAE-4FC8AA2E5EF5}"/>
              </a:ext>
            </a:extLst>
          </p:cNvPr>
          <p:cNvCxnSpPr>
            <a:cxnSpLocks/>
            <a:stCxn id="78" idx="0"/>
            <a:endCxn id="90" idx="4"/>
          </p:cNvCxnSpPr>
          <p:nvPr/>
        </p:nvCxnSpPr>
        <p:spPr>
          <a:xfrm flipH="1" flipV="1">
            <a:off x="6445107" y="4330733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BBC501-F1CC-8E4E-9051-25C885C955B6}"/>
              </a:ext>
            </a:extLst>
          </p:cNvPr>
          <p:cNvSpPr/>
          <p:nvPr/>
        </p:nvSpPr>
        <p:spPr>
          <a:xfrm>
            <a:off x="5409532" y="3245098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/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C1C2947-1C71-834D-9C87-484A2BC74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4378243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/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4F1A6E0-AAED-D742-BDB6-ACCF64BA6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38" y="3302670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/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2D9A58-2EA2-A342-8028-4FA7F50B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6" y="5468958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63A3F5B5-2715-1D41-97EB-F2B94778C50F}"/>
              </a:ext>
            </a:extLst>
          </p:cNvPr>
          <p:cNvSpPr/>
          <p:nvPr/>
        </p:nvSpPr>
        <p:spPr>
          <a:xfrm>
            <a:off x="9027685" y="2762464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C7AC97F-EBD2-764A-8384-320A3C58EFE2}"/>
              </a:ext>
            </a:extLst>
          </p:cNvPr>
          <p:cNvSpPr/>
          <p:nvPr/>
        </p:nvSpPr>
        <p:spPr>
          <a:xfrm>
            <a:off x="8649659" y="4772555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696D42E-385D-394F-AD31-40752172E8F8}"/>
              </a:ext>
            </a:extLst>
          </p:cNvPr>
          <p:cNvSpPr/>
          <p:nvPr/>
        </p:nvSpPr>
        <p:spPr>
          <a:xfrm>
            <a:off x="9464965" y="4772555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F960435-E1C3-8243-B21B-2384D257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62" y="-7361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Meta-model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8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B33F-71E3-6444-903E-F237767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Meta-model based repurposing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48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1054274" y="2529035"/>
            <a:ext cx="9958192" cy="248137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265129" y="2680569"/>
            <a:ext cx="9369467" cy="202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 err="1"/>
              <a:t>repurposer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xfer.LrRepurposer</a:t>
            </a:r>
            <a:r>
              <a:rPr lang="en-US" sz="2200" dirty="0"/>
              <a:t>(</a:t>
            </a:r>
            <a:r>
              <a:rPr lang="en-US" sz="2200" dirty="0" err="1"/>
              <a:t>source_model</a:t>
            </a:r>
            <a:r>
              <a:rPr lang="en-US" sz="2200" dirty="0"/>
              <a:t>,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feature_layer_names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[</a:t>
            </a:r>
            <a:r>
              <a:rPr lang="en-US" sz="2200" dirty="0">
                <a:solidFill>
                  <a:srgbClr val="7030A0"/>
                </a:solidFill>
              </a:rPr>
              <a:t>'fc2'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7030A0"/>
                </a:solidFill>
              </a:rPr>
              <a:t>'fc3’</a:t>
            </a:r>
            <a:r>
              <a:rPr lang="en-US" sz="2200" dirty="0"/>
              <a:t>])</a:t>
            </a:r>
          </a:p>
          <a:p>
            <a:pPr>
              <a:lnSpc>
                <a:spcPct val="200000"/>
              </a:lnSpc>
            </a:pPr>
            <a:r>
              <a:rPr lang="en-US" sz="2200" dirty="0" err="1"/>
              <a:t>repurposer.repurpose</a:t>
            </a:r>
            <a:r>
              <a:rPr lang="en-US" sz="2200" dirty="0"/>
              <a:t>(</a:t>
            </a:r>
            <a:r>
              <a:rPr lang="en-US" sz="2200" dirty="0" err="1"/>
              <a:t>train_iterator</a:t>
            </a:r>
            <a:r>
              <a:rPr lang="en-US" sz="22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predictions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repurposer.predict_label</a:t>
            </a:r>
            <a:r>
              <a:rPr lang="en-US" sz="2200" dirty="0"/>
              <a:t>(</a:t>
            </a:r>
            <a:r>
              <a:rPr lang="en-US" sz="2200" dirty="0" err="1"/>
              <a:t>test_iterator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51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3DF907E-0CE6-7044-AFE5-F7DBA46C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-3903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D040-D362-6B4C-AED9-330B5DD8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Deep neural networks: hierarchical function definitions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245D3-99FF-A14D-A466-5F283232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16127" r="10233" b="60391"/>
          <a:stretch/>
        </p:blipFill>
        <p:spPr>
          <a:xfrm>
            <a:off x="704537" y="1301853"/>
            <a:ext cx="10448145" cy="1611342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2A555A-3E10-D944-9942-0C3C6DF5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9602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FACFD-5CC9-734C-B95E-B003D6D5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60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494AA414-0169-BC4A-9A5B-DE0E8C6A06FE}"/>
              </a:ext>
            </a:extLst>
          </p:cNvPr>
          <p:cNvSpPr txBox="1">
            <a:spLocks/>
          </p:cNvSpPr>
          <p:nvPr/>
        </p:nvSpPr>
        <p:spPr>
          <a:xfrm>
            <a:off x="6050039" y="1002911"/>
            <a:ext cx="1508584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Refine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8C596226-BFF9-0946-84A8-CB0C170033DB}"/>
              </a:ext>
            </a:extLst>
          </p:cNvPr>
          <p:cNvSpPr/>
          <p:nvPr/>
        </p:nvSpPr>
        <p:spPr>
          <a:xfrm>
            <a:off x="6414449" y="1562692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/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75806" r="-6612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EE770112-41F6-7541-AD3D-40563AC6C89E}"/>
              </a:ext>
            </a:extLst>
          </p:cNvPr>
          <p:cNvSpPr txBox="1"/>
          <p:nvPr/>
        </p:nvSpPr>
        <p:spPr>
          <a:xfrm>
            <a:off x="7222671" y="33102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D6BC84F-E405-0B4B-8A70-1D9B77BE4049}"/>
              </a:ext>
            </a:extLst>
          </p:cNvPr>
          <p:cNvCxnSpPr>
            <a:cxnSpLocks/>
            <a:endCxn id="142" idx="4"/>
          </p:cNvCxnSpPr>
          <p:nvPr/>
        </p:nvCxnSpPr>
        <p:spPr>
          <a:xfrm flipH="1" flipV="1">
            <a:off x="7127217" y="5455251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69C39F3-AC38-3448-8EDC-CA935085B332}"/>
              </a:ext>
            </a:extLst>
          </p:cNvPr>
          <p:cNvSpPr/>
          <p:nvPr/>
        </p:nvSpPr>
        <p:spPr>
          <a:xfrm>
            <a:off x="6894424" y="392334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447239-32C1-9748-81E5-2A278315B9EF}"/>
              </a:ext>
            </a:extLst>
          </p:cNvPr>
          <p:cNvCxnSpPr>
            <a:cxnSpLocks/>
            <a:stCxn id="116" idx="0"/>
            <a:endCxn id="117" idx="4"/>
          </p:cNvCxnSpPr>
          <p:nvPr/>
        </p:nvCxnSpPr>
        <p:spPr>
          <a:xfrm flipH="1" flipV="1">
            <a:off x="7111415" y="216569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FAF55D4E-FE46-5240-9799-BF34E9D60FB2}"/>
              </a:ext>
            </a:extLst>
          </p:cNvPr>
          <p:cNvSpPr/>
          <p:nvPr/>
        </p:nvSpPr>
        <p:spPr>
          <a:xfrm>
            <a:off x="6885053" y="280920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AAB043-7311-D74D-BEA5-2925DC81ED2A}"/>
              </a:ext>
            </a:extLst>
          </p:cNvPr>
          <p:cNvSpPr/>
          <p:nvPr/>
        </p:nvSpPr>
        <p:spPr>
          <a:xfrm>
            <a:off x="6880225" y="170331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1722DF-B1D4-D846-BDEB-F16117DDF5EA}"/>
              </a:ext>
            </a:extLst>
          </p:cNvPr>
          <p:cNvCxnSpPr>
            <a:cxnSpLocks/>
            <a:stCxn id="114" idx="0"/>
            <a:endCxn id="116" idx="4"/>
          </p:cNvCxnSpPr>
          <p:nvPr/>
        </p:nvCxnSpPr>
        <p:spPr>
          <a:xfrm flipH="1" flipV="1">
            <a:off x="7116243" y="3271582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075F3E5-8765-E347-9BE5-75A763EB0716}"/>
              </a:ext>
            </a:extLst>
          </p:cNvPr>
          <p:cNvSpPr/>
          <p:nvPr/>
        </p:nvSpPr>
        <p:spPr>
          <a:xfrm>
            <a:off x="6080668" y="2185947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/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/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/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Oval 141">
            <a:extLst>
              <a:ext uri="{FF2B5EF4-FFF2-40B4-BE49-F238E27FC236}">
                <a16:creationId xmlns:a16="http://schemas.microsoft.com/office/drawing/2014/main" id="{2B893D3C-666B-BC4F-9E20-4043AD5D458D}"/>
              </a:ext>
            </a:extLst>
          </p:cNvPr>
          <p:cNvSpPr/>
          <p:nvPr/>
        </p:nvSpPr>
        <p:spPr>
          <a:xfrm>
            <a:off x="6896027" y="4992872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1BE70-035C-7B46-8FE8-32FA67DB6EEC}"/>
              </a:ext>
            </a:extLst>
          </p:cNvPr>
          <p:cNvCxnSpPr>
            <a:cxnSpLocks/>
            <a:stCxn id="142" idx="0"/>
            <a:endCxn id="114" idx="4"/>
          </p:cNvCxnSpPr>
          <p:nvPr/>
        </p:nvCxnSpPr>
        <p:spPr>
          <a:xfrm flipH="1" flipV="1">
            <a:off x="7125613" y="4385722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/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E868FAB-D1B2-1241-BE7D-FBA4C2625339}"/>
                  </a:ext>
                </a:extLst>
              </p:cNvPr>
              <p:cNvSpPr/>
              <p:nvPr/>
            </p:nvSpPr>
            <p:spPr>
              <a:xfrm>
                <a:off x="5814351" y="49600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E868FAB-D1B2-1241-BE7D-FBA4C2625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351" y="4960075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 l="-6065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2EBD1231-2D14-4B4A-BC1F-7E3238478F2E}"/>
              </a:ext>
            </a:extLst>
          </p:cNvPr>
          <p:cNvSpPr/>
          <p:nvPr/>
        </p:nvSpPr>
        <p:spPr>
          <a:xfrm>
            <a:off x="6894841" y="4992872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F844B99-6E56-6649-BEAA-61A90C47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-3903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17284E-7 L 0.00139 0.1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0494E-6 L 5E-6 0.159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42" grpId="0" animBg="1"/>
      <p:bldP spid="62" grpId="0"/>
      <p:bldP spid="6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C67F826-0C4A-954A-A33E-48EB5A04B625}"/>
              </a:ext>
            </a:extLst>
          </p:cNvPr>
          <p:cNvSpPr txBox="1">
            <a:spLocks/>
          </p:cNvSpPr>
          <p:nvPr/>
        </p:nvSpPr>
        <p:spPr>
          <a:xfrm>
            <a:off x="2124009" y="997269"/>
            <a:ext cx="1846919" cy="120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Given</a:t>
            </a:r>
            <a:endParaRPr lang="en-US" sz="3200" b="1" u="sng" dirty="0"/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494AA414-0169-BC4A-9A5B-DE0E8C6A06FE}"/>
              </a:ext>
            </a:extLst>
          </p:cNvPr>
          <p:cNvSpPr txBox="1">
            <a:spLocks/>
          </p:cNvSpPr>
          <p:nvPr/>
        </p:nvSpPr>
        <p:spPr>
          <a:xfrm>
            <a:off x="6050039" y="1002911"/>
            <a:ext cx="1508584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Refine</a:t>
            </a:r>
            <a:endParaRPr lang="en-US" sz="3200" b="1" u="sng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9AE51F8E-2C66-6E48-B390-77837149D8BD}"/>
              </a:ext>
            </a:extLst>
          </p:cNvPr>
          <p:cNvSpPr txBox="1">
            <a:spLocks/>
          </p:cNvSpPr>
          <p:nvPr/>
        </p:nvSpPr>
        <p:spPr>
          <a:xfrm>
            <a:off x="9135484" y="994165"/>
            <a:ext cx="3202833" cy="117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u="sng" dirty="0">
                <a:ea typeface="Courier New" charset="0"/>
                <a:cs typeface="Courier New" charset="0"/>
              </a:rPr>
              <a:t>Fine-tune</a:t>
            </a:r>
            <a:endParaRPr lang="en-U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/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F193F9E-0CFF-9F43-A172-209485815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38" y="4967010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58065" r="-50000"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39CCE64D-C607-E041-A102-40BCC2735D1F}"/>
              </a:ext>
            </a:extLst>
          </p:cNvPr>
          <p:cNvSpPr/>
          <p:nvPr/>
        </p:nvSpPr>
        <p:spPr>
          <a:xfrm>
            <a:off x="2790875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/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𝒐𝒖𝒓𝒄𝒆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9858E28-1112-0C47-8B28-94C9E93B3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6" y="1556648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9C6A5862-9EE4-5949-B7AD-94BB5A195236}"/>
              </a:ext>
            </a:extLst>
          </p:cNvPr>
          <p:cNvSpPr txBox="1"/>
          <p:nvPr/>
        </p:nvSpPr>
        <p:spPr>
          <a:xfrm>
            <a:off x="3599097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34BDA3-130B-A748-ACF3-D9CCB8498A6E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H="1" flipV="1">
            <a:off x="3502039" y="437967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54C9E89-D232-8542-89C4-7DB067E36C48}"/>
              </a:ext>
            </a:extLst>
          </p:cNvPr>
          <p:cNvSpPr/>
          <p:nvPr/>
        </p:nvSpPr>
        <p:spPr>
          <a:xfrm>
            <a:off x="3275677" y="502318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692974-B436-1140-AA34-39221E109D05}"/>
              </a:ext>
            </a:extLst>
          </p:cNvPr>
          <p:cNvSpPr/>
          <p:nvPr/>
        </p:nvSpPr>
        <p:spPr>
          <a:xfrm>
            <a:off x="3270849" y="391729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C451E5-BDFA-9F49-8F13-70284A8931B4}"/>
              </a:ext>
            </a:extLst>
          </p:cNvPr>
          <p:cNvCxnSpPr>
            <a:cxnSpLocks/>
            <a:stCxn id="101" idx="0"/>
            <a:endCxn id="102" idx="4"/>
          </p:cNvCxnSpPr>
          <p:nvPr/>
        </p:nvCxnSpPr>
        <p:spPr>
          <a:xfrm flipH="1" flipV="1">
            <a:off x="3487841" y="2159649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562FA49-225B-6942-8330-42F6EDBE6B11}"/>
              </a:ext>
            </a:extLst>
          </p:cNvPr>
          <p:cNvSpPr/>
          <p:nvPr/>
        </p:nvSpPr>
        <p:spPr>
          <a:xfrm>
            <a:off x="3261479" y="2803159"/>
            <a:ext cx="462379" cy="462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15CD97-558C-0242-8CD8-AAD8A13D0B6A}"/>
              </a:ext>
            </a:extLst>
          </p:cNvPr>
          <p:cNvSpPr/>
          <p:nvPr/>
        </p:nvSpPr>
        <p:spPr>
          <a:xfrm>
            <a:off x="3256651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C0C5601-BDE8-A047-B375-7C13CB08C76C}"/>
              </a:ext>
            </a:extLst>
          </p:cNvPr>
          <p:cNvCxnSpPr>
            <a:cxnSpLocks/>
            <a:stCxn id="99" idx="0"/>
            <a:endCxn id="101" idx="4"/>
          </p:cNvCxnSpPr>
          <p:nvPr/>
        </p:nvCxnSpPr>
        <p:spPr>
          <a:xfrm flipH="1" flipV="1">
            <a:off x="3492668" y="3265538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6A5536A-F4B3-0744-98F4-25E1E6EB77D5}"/>
              </a:ext>
            </a:extLst>
          </p:cNvPr>
          <p:cNvSpPr/>
          <p:nvPr/>
        </p:nvSpPr>
        <p:spPr>
          <a:xfrm>
            <a:off x="2457094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/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8A7171-6B00-FC47-8AB9-E1DEA3A1D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3313048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/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310A4AA-90D0-E848-BE3F-3801FDDD8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2237475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/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E7794D0-20CA-0642-B2F6-ABF6590F9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99" y="4403763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074B347-3EEF-0749-9C4A-3270F4E3EA9A}"/>
                  </a:ext>
                </a:extLst>
              </p:cNvPr>
              <p:cNvSpPr/>
              <p:nvPr/>
            </p:nvSpPr>
            <p:spPr>
              <a:xfrm>
                <a:off x="5817023" y="6071306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074B347-3EEF-0749-9C4A-3270F4E3E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23" y="6071306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 l="-60656" r="-5245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8C596226-BFF9-0946-84A8-CB0C170033DB}"/>
              </a:ext>
            </a:extLst>
          </p:cNvPr>
          <p:cNvSpPr/>
          <p:nvPr/>
        </p:nvSpPr>
        <p:spPr>
          <a:xfrm>
            <a:off x="6414449" y="1562692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/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1B7FCF-B3DC-3C47-87C1-DBD719F06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20" y="1562692"/>
                <a:ext cx="765837" cy="589109"/>
              </a:xfrm>
              <a:prstGeom prst="ellipse">
                <a:avLst/>
              </a:prstGeom>
              <a:blipFill>
                <a:blip r:embed="rId8"/>
                <a:stretch>
                  <a:fillRect l="-75806" r="-66129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EE770112-41F6-7541-AD3D-40563AC6C89E}"/>
              </a:ext>
            </a:extLst>
          </p:cNvPr>
          <p:cNvSpPr txBox="1"/>
          <p:nvPr/>
        </p:nvSpPr>
        <p:spPr>
          <a:xfrm>
            <a:off x="7222671" y="33102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D6BC84F-E405-0B4B-8A70-1D9B77BE4049}"/>
              </a:ext>
            </a:extLst>
          </p:cNvPr>
          <p:cNvCxnSpPr>
            <a:cxnSpLocks/>
            <a:stCxn id="113" idx="0"/>
            <a:endCxn id="142" idx="4"/>
          </p:cNvCxnSpPr>
          <p:nvPr/>
        </p:nvCxnSpPr>
        <p:spPr>
          <a:xfrm flipH="1" flipV="1">
            <a:off x="7127217" y="5455251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AA1A90A-4F27-854A-AF7E-E62F30716AC0}"/>
              </a:ext>
            </a:extLst>
          </p:cNvPr>
          <p:cNvSpPr/>
          <p:nvPr/>
        </p:nvSpPr>
        <p:spPr>
          <a:xfrm>
            <a:off x="6897513" y="610410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69C39F3-AC38-3448-8EDC-CA935085B332}"/>
              </a:ext>
            </a:extLst>
          </p:cNvPr>
          <p:cNvSpPr/>
          <p:nvPr/>
        </p:nvSpPr>
        <p:spPr>
          <a:xfrm>
            <a:off x="6894424" y="392334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447239-32C1-9748-81E5-2A278315B9EF}"/>
              </a:ext>
            </a:extLst>
          </p:cNvPr>
          <p:cNvCxnSpPr>
            <a:cxnSpLocks/>
            <a:stCxn id="116" idx="0"/>
            <a:endCxn id="117" idx="4"/>
          </p:cNvCxnSpPr>
          <p:nvPr/>
        </p:nvCxnSpPr>
        <p:spPr>
          <a:xfrm flipH="1" flipV="1">
            <a:off x="7111415" y="2165693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FAF55D4E-FE46-5240-9799-BF34E9D60FB2}"/>
              </a:ext>
            </a:extLst>
          </p:cNvPr>
          <p:cNvSpPr/>
          <p:nvPr/>
        </p:nvSpPr>
        <p:spPr>
          <a:xfrm>
            <a:off x="6885053" y="2809203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2AAB043-7311-D74D-BEA5-2925DC81ED2A}"/>
              </a:ext>
            </a:extLst>
          </p:cNvPr>
          <p:cNvSpPr/>
          <p:nvPr/>
        </p:nvSpPr>
        <p:spPr>
          <a:xfrm>
            <a:off x="6880225" y="1703313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1722DF-B1D4-D846-BDEB-F16117DDF5EA}"/>
              </a:ext>
            </a:extLst>
          </p:cNvPr>
          <p:cNvCxnSpPr>
            <a:cxnSpLocks/>
            <a:stCxn id="114" idx="0"/>
            <a:endCxn id="116" idx="4"/>
          </p:cNvCxnSpPr>
          <p:nvPr/>
        </p:nvCxnSpPr>
        <p:spPr>
          <a:xfrm flipH="1" flipV="1">
            <a:off x="7116243" y="3271582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075F3E5-8765-E347-9BE5-75A763EB0716}"/>
              </a:ext>
            </a:extLst>
          </p:cNvPr>
          <p:cNvSpPr/>
          <p:nvPr/>
        </p:nvSpPr>
        <p:spPr>
          <a:xfrm>
            <a:off x="6080668" y="2185947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/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699D5B6-03B9-E44A-8363-6F8E4740A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3319092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/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D34D9E-6BD1-2145-AB8D-84C7B64FC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74" y="2243519"/>
                <a:ext cx="765837" cy="589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/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EF55E01-AC84-9F4D-B6C9-1DBADD4BA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5526258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Oval 141">
            <a:extLst>
              <a:ext uri="{FF2B5EF4-FFF2-40B4-BE49-F238E27FC236}">
                <a16:creationId xmlns:a16="http://schemas.microsoft.com/office/drawing/2014/main" id="{2B893D3C-666B-BC4F-9E20-4043AD5D458D}"/>
              </a:ext>
            </a:extLst>
          </p:cNvPr>
          <p:cNvSpPr/>
          <p:nvPr/>
        </p:nvSpPr>
        <p:spPr>
          <a:xfrm>
            <a:off x="6896027" y="4992872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1BE70-035C-7B46-8FE8-32FA67DB6EEC}"/>
              </a:ext>
            </a:extLst>
          </p:cNvPr>
          <p:cNvCxnSpPr>
            <a:cxnSpLocks/>
            <a:stCxn id="142" idx="0"/>
            <a:endCxn id="114" idx="4"/>
          </p:cNvCxnSpPr>
          <p:nvPr/>
        </p:nvCxnSpPr>
        <p:spPr>
          <a:xfrm flipH="1" flipV="1">
            <a:off x="7125613" y="4385722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/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9B4D1CF-9D29-024D-8162-5367F1B76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80" y="4399859"/>
                <a:ext cx="765837" cy="5891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C950AD1-4F88-6740-858F-526E384E9781}"/>
                  </a:ext>
                </a:extLst>
              </p:cNvPr>
              <p:cNvSpPr/>
              <p:nvPr/>
            </p:nvSpPr>
            <p:spPr>
              <a:xfrm>
                <a:off x="9893075" y="6065262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C950AD1-4F88-6740-858F-526E384E9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75" y="6065262"/>
                <a:ext cx="765837" cy="589109"/>
              </a:xfrm>
              <a:prstGeom prst="ellipse">
                <a:avLst/>
              </a:prstGeom>
              <a:blipFill>
                <a:blip r:embed="rId12"/>
                <a:stretch>
                  <a:fillRect l="-59016" r="-50820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FBB3B1AE-BAE2-4443-A824-95318C60538E}"/>
              </a:ext>
            </a:extLst>
          </p:cNvPr>
          <p:cNvSpPr/>
          <p:nvPr/>
        </p:nvSpPr>
        <p:spPr>
          <a:xfrm>
            <a:off x="10490501" y="1556648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1D1267-4C64-A84D-A6E6-17F34A8E6B92}"/>
                  </a:ext>
                </a:extLst>
              </p:cNvPr>
              <p:cNvSpPr/>
              <p:nvPr/>
            </p:nvSpPr>
            <p:spPr>
              <a:xfrm>
                <a:off x="9743172" y="15566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1D1267-4C64-A84D-A6E6-17F34A8E6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172" y="1556648"/>
                <a:ext cx="765837" cy="589109"/>
              </a:xfrm>
              <a:prstGeom prst="ellipse">
                <a:avLst/>
              </a:prstGeom>
              <a:blipFill>
                <a:blip r:embed="rId13"/>
                <a:stretch>
                  <a:fillRect l="-77049" r="-68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126718D8-DEDA-1C49-936D-8AAB2A695E4A}"/>
              </a:ext>
            </a:extLst>
          </p:cNvPr>
          <p:cNvSpPr txBox="1"/>
          <p:nvPr/>
        </p:nvSpPr>
        <p:spPr>
          <a:xfrm>
            <a:off x="11298723" y="33042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F09BC85-1346-FE40-8001-FE5B9D900EC3}"/>
              </a:ext>
            </a:extLst>
          </p:cNvPr>
          <p:cNvCxnSpPr>
            <a:cxnSpLocks/>
            <a:stCxn id="151" idx="0"/>
            <a:endCxn id="161" idx="4"/>
          </p:cNvCxnSpPr>
          <p:nvPr/>
        </p:nvCxnSpPr>
        <p:spPr>
          <a:xfrm flipH="1" flipV="1">
            <a:off x="11203269" y="5449207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A018BA53-B869-E34F-9069-514430A49274}"/>
              </a:ext>
            </a:extLst>
          </p:cNvPr>
          <p:cNvSpPr/>
          <p:nvPr/>
        </p:nvSpPr>
        <p:spPr>
          <a:xfrm>
            <a:off x="10970476" y="3917299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98FFEA7-3E34-A34E-B777-C523ADDB9DD4}"/>
              </a:ext>
            </a:extLst>
          </p:cNvPr>
          <p:cNvCxnSpPr>
            <a:cxnSpLocks/>
            <a:stCxn id="154" idx="0"/>
            <a:endCxn id="155" idx="4"/>
          </p:cNvCxnSpPr>
          <p:nvPr/>
        </p:nvCxnSpPr>
        <p:spPr>
          <a:xfrm flipH="1" flipV="1">
            <a:off x="11187467" y="2159649"/>
            <a:ext cx="4828" cy="64351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FBCC7800-E341-7848-87C6-4740DEBF3677}"/>
              </a:ext>
            </a:extLst>
          </p:cNvPr>
          <p:cNvSpPr/>
          <p:nvPr/>
        </p:nvSpPr>
        <p:spPr>
          <a:xfrm>
            <a:off x="10961105" y="2803159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8CA361-4882-9945-8F98-07EA77F548AF}"/>
              </a:ext>
            </a:extLst>
          </p:cNvPr>
          <p:cNvSpPr/>
          <p:nvPr/>
        </p:nvSpPr>
        <p:spPr>
          <a:xfrm>
            <a:off x="10956277" y="169726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E44297C-EF46-B34D-BDF2-27A0D0795042}"/>
              </a:ext>
            </a:extLst>
          </p:cNvPr>
          <p:cNvCxnSpPr>
            <a:cxnSpLocks/>
            <a:stCxn id="152" idx="0"/>
            <a:endCxn id="154" idx="4"/>
          </p:cNvCxnSpPr>
          <p:nvPr/>
        </p:nvCxnSpPr>
        <p:spPr>
          <a:xfrm flipH="1" flipV="1">
            <a:off x="11192295" y="3265538"/>
            <a:ext cx="9371" cy="65176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583C63D-EE1D-774C-B6FC-A1F81ECFFD0C}"/>
              </a:ext>
            </a:extLst>
          </p:cNvPr>
          <p:cNvSpPr/>
          <p:nvPr/>
        </p:nvSpPr>
        <p:spPr>
          <a:xfrm>
            <a:off x="10156720" y="2179903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4D7CDCF-BFB6-1D4E-AB47-E3A8ED8C7D95}"/>
                  </a:ext>
                </a:extLst>
              </p:cNvPr>
              <p:cNvSpPr/>
              <p:nvPr/>
            </p:nvSpPr>
            <p:spPr>
              <a:xfrm>
                <a:off x="10602926" y="3313048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4D7CDCF-BFB6-1D4E-AB47-E3A8ED8C7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926" y="3313048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67B0DE1-2ED3-7840-B277-5D5DB22EA98C}"/>
                  </a:ext>
                </a:extLst>
              </p:cNvPr>
              <p:cNvSpPr/>
              <p:nvPr/>
            </p:nvSpPr>
            <p:spPr>
              <a:xfrm>
                <a:off x="10602926" y="2237475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67B0DE1-2ED3-7840-B277-5D5DB22EA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926" y="2237475"/>
                <a:ext cx="765837" cy="58910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338BB9D-58BC-624F-A925-386507C4644C}"/>
                  </a:ext>
                </a:extLst>
              </p:cNvPr>
              <p:cNvSpPr/>
              <p:nvPr/>
            </p:nvSpPr>
            <p:spPr>
              <a:xfrm>
                <a:off x="10552632" y="552021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338BB9D-58BC-624F-A925-386507C46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632" y="5520214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Oval 160">
            <a:extLst>
              <a:ext uri="{FF2B5EF4-FFF2-40B4-BE49-F238E27FC236}">
                <a16:creationId xmlns:a16="http://schemas.microsoft.com/office/drawing/2014/main" id="{2E34DFB3-F012-3D44-84FF-431BFA516DC6}"/>
              </a:ext>
            </a:extLst>
          </p:cNvPr>
          <p:cNvSpPr/>
          <p:nvPr/>
        </p:nvSpPr>
        <p:spPr>
          <a:xfrm>
            <a:off x="10972079" y="498682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78DEF9F-707C-3D4B-828E-D1F7BD3FF1FF}"/>
              </a:ext>
            </a:extLst>
          </p:cNvPr>
          <p:cNvCxnSpPr>
            <a:cxnSpLocks/>
            <a:stCxn id="161" idx="0"/>
            <a:endCxn id="152" idx="4"/>
          </p:cNvCxnSpPr>
          <p:nvPr/>
        </p:nvCxnSpPr>
        <p:spPr>
          <a:xfrm flipH="1" flipV="1">
            <a:off x="11201665" y="4379678"/>
            <a:ext cx="1603" cy="607151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B40D321-9B8C-A149-97BF-6BC52278D4A8}"/>
                  </a:ext>
                </a:extLst>
              </p:cNvPr>
              <p:cNvSpPr/>
              <p:nvPr/>
            </p:nvSpPr>
            <p:spPr>
              <a:xfrm>
                <a:off x="10552632" y="4521540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B40D321-9B8C-A149-97BF-6BC52278D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632" y="4521540"/>
                <a:ext cx="765837" cy="58910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51B9C57-836B-714C-925E-D39496A2BF09}"/>
              </a:ext>
            </a:extLst>
          </p:cNvPr>
          <p:cNvSpPr/>
          <p:nvPr/>
        </p:nvSpPr>
        <p:spPr>
          <a:xfrm>
            <a:off x="11245974" y="5985763"/>
            <a:ext cx="840607" cy="745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3557A41-063D-6E41-AE59-E96DA2EAE0E7}"/>
              </a:ext>
            </a:extLst>
          </p:cNvPr>
          <p:cNvSpPr/>
          <p:nvPr/>
        </p:nvSpPr>
        <p:spPr>
          <a:xfrm>
            <a:off x="10973565" y="6098059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970A356-EBA9-6841-BA04-20B2102F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-3903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751561" y="1931556"/>
            <a:ext cx="10484285" cy="379283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913358" y="2006712"/>
            <a:ext cx="11353800" cy="339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source_model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conv1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mxnet.sym.Convolution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rgbClr val="7030A0"/>
                </a:solidFill>
              </a:rPr>
              <a:t>'convolution1'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kernel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(20,20),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num_filter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64) </a:t>
            </a:r>
            <a:r>
              <a:rPr lang="en-US" sz="2000" dirty="0" err="1"/>
              <a:t>mh.add_layer_bottom</a:t>
            </a:r>
            <a:r>
              <a:rPr lang="en-US" sz="2000" dirty="0"/>
              <a:t>([conv1])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mod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mh.get_module</a:t>
            </a:r>
            <a:r>
              <a:rPr lang="en-US" sz="2000" dirty="0"/>
              <a:t>(iterator,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fixed_layer_parameters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mh.get_layer_parameters</a:t>
            </a:r>
            <a:r>
              <a:rPr lang="en-US" sz="2000" dirty="0"/>
              <a:t>([</a:t>
            </a:r>
            <a:r>
              <a:rPr lang="en-US" sz="2000" dirty="0">
                <a:solidFill>
                  <a:srgbClr val="7030A0"/>
                </a:solidFill>
              </a:rPr>
              <a:t>'conv1_1']), </a:t>
            </a:r>
          </a:p>
          <a:p>
            <a:r>
              <a:rPr lang="en-US" sz="2000" dirty="0"/>
              <a:t>            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random_layer_parameters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mh.get_layer_parameters</a:t>
            </a:r>
            <a:r>
              <a:rPr lang="en-US" sz="2000" dirty="0"/>
              <a:t>([</a:t>
            </a:r>
            <a:r>
              <a:rPr lang="en-US" sz="2000" dirty="0">
                <a:solidFill>
                  <a:srgbClr val="7030A0"/>
                </a:solidFill>
              </a:rPr>
              <a:t>'fc6'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'fc7’</a:t>
            </a:r>
            <a:r>
              <a:rPr lang="en-US" sz="2000" dirty="0"/>
              <a:t>]))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mod.fit</a:t>
            </a:r>
            <a:r>
              <a:rPr lang="en-US" sz="2000" dirty="0"/>
              <a:t>(iterator,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num_epoch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3D4A64-E121-0B42-8C0B-3CC167A2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-39032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b="1" dirty="0"/>
              <a:t>Fine-tuning based repurposing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561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905436" y="1855694"/>
            <a:ext cx="7109012" cy="3559070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425419" y="2066349"/>
            <a:ext cx="11353800" cy="554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source_model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print(</a:t>
            </a:r>
            <a:r>
              <a:rPr lang="en-US" sz="2000" dirty="0" err="1"/>
              <a:t>mh.layer_names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print(</a:t>
            </a:r>
            <a:r>
              <a:rPr lang="en-US" sz="2000" dirty="0" err="1"/>
              <a:t>mh.get_layer_type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'relu5_2’</a:t>
            </a:r>
            <a:r>
              <a:rPr lang="en-US" sz="2000" dirty="0"/>
              <a:t>))</a:t>
            </a:r>
            <a:br>
              <a:rPr lang="en-US" sz="2000" dirty="0"/>
            </a:br>
            <a:r>
              <a:rPr lang="en-US" sz="2000" dirty="0"/>
              <a:t>print(</a:t>
            </a:r>
            <a:r>
              <a:rPr lang="en-US" sz="2000" dirty="0" err="1"/>
              <a:t>mh.get_layer_names_matching_type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7030A0"/>
                </a:solidFill>
              </a:rPr>
              <a:t>'Convolution'</a:t>
            </a:r>
            <a:r>
              <a:rPr lang="en-US" sz="2000" dirty="0"/>
              <a:t>))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mh.visualize_net</a:t>
            </a:r>
            <a:r>
              <a:rPr lang="en-US" sz="2000" dirty="0"/>
              <a:t>() </a:t>
            </a:r>
          </a:p>
          <a:p>
            <a:pPr>
              <a:lnSpc>
                <a:spcPct val="200000"/>
              </a:lnSpc>
            </a:pP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4"/>
            <a:ext cx="10515600" cy="731338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inspection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1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838200" y="2133609"/>
            <a:ext cx="10448364" cy="99508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169924" y="2263582"/>
            <a:ext cx="113538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features, labels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mh.get_layer_output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2"/>
                </a:solidFill>
              </a:rPr>
              <a:t>data_iterator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iterator, </a:t>
            </a:r>
            <a:r>
              <a:rPr lang="en-US" sz="2000" dirty="0" err="1">
                <a:solidFill>
                  <a:schemeClr val="accent2"/>
                </a:solidFill>
              </a:rPr>
              <a:t>layer_names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'fc6'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7030A0"/>
                </a:solidFill>
              </a:rPr>
              <a:t>'fc8'</a:t>
            </a:r>
            <a:r>
              <a:rPr lang="en-US" sz="2000" dirty="0"/>
              <a:t>]) 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feature extraction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05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121B-6FF4-4D45-BF71-81FD02CF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51CF-C528-D34E-A1B3-37C15F19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9690F-1895-084D-8224-1C6F8AB87DC1}"/>
              </a:ext>
            </a:extLst>
          </p:cNvPr>
          <p:cNvSpPr/>
          <p:nvPr/>
        </p:nvSpPr>
        <p:spPr>
          <a:xfrm>
            <a:off x="721660" y="1532965"/>
            <a:ext cx="9260540" cy="458544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51E48-BA67-094B-998C-E8368AB1E704}"/>
              </a:ext>
            </a:extLst>
          </p:cNvPr>
          <p:cNvSpPr txBox="1"/>
          <p:nvPr/>
        </p:nvSpPr>
        <p:spPr>
          <a:xfrm>
            <a:off x="1017463" y="1532965"/>
            <a:ext cx="896473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mh.drop_layer_top</a:t>
            </a:r>
            <a:r>
              <a:rPr lang="en-US" sz="2000" dirty="0"/>
              <a:t>(4)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mh.drop_layer_bottom</a:t>
            </a:r>
            <a:r>
              <a:rPr lang="en-US" sz="2000" dirty="0"/>
              <a:t>(1)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conv1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mx.sym.Convolution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>
                <a:solidFill>
                  <a:srgbClr val="7030A0"/>
                </a:solidFill>
              </a:rPr>
              <a:t>'convolution1'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kernel</a:t>
            </a:r>
            <a:r>
              <a:rPr lang="en-US" sz="2000" dirty="0">
                <a:solidFill>
                  <a:srgbClr val="C00000"/>
                </a:solidFill>
              </a:rPr>
              <a:t>=</a:t>
            </a:r>
            <a:r>
              <a:rPr lang="en-US" sz="2000" dirty="0"/>
              <a:t>(20,20), </a:t>
            </a:r>
            <a:r>
              <a:rPr lang="en-US" sz="2000" dirty="0" err="1">
                <a:solidFill>
                  <a:schemeClr val="accent2"/>
                </a:solidFill>
              </a:rPr>
              <a:t>num_filter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64) fc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mx.sym.FullyConnected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name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>
                <a:solidFill>
                  <a:srgbClr val="7030A0"/>
                </a:solidFill>
              </a:rPr>
              <a:t>'fullyconntected1'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num_hidden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en-US" sz="2000" dirty="0"/>
              <a:t>4)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softmax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mx.sym.SoftmaxOutput</a:t>
            </a:r>
            <a:r>
              <a:rPr lang="en-US" sz="2000" dirty="0"/>
              <a:t>(name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>
                <a:solidFill>
                  <a:srgbClr val="7030A0"/>
                </a:solidFill>
              </a:rPr>
              <a:t>'</a:t>
            </a:r>
            <a:r>
              <a:rPr lang="en-US" sz="2000" dirty="0" err="1">
                <a:solidFill>
                  <a:srgbClr val="7030A0"/>
                </a:solidFill>
              </a:rPr>
              <a:t>softmax</a:t>
            </a:r>
            <a:r>
              <a:rPr lang="en-US" sz="2000" dirty="0">
                <a:solidFill>
                  <a:srgbClr val="7030A0"/>
                </a:solidFill>
              </a:rPr>
              <a:t>’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mh.add_layer_bottom</a:t>
            </a:r>
            <a:r>
              <a:rPr lang="en-US" sz="2000" dirty="0"/>
              <a:t>([conv1])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mh.add_layer_top</a:t>
            </a:r>
            <a:r>
              <a:rPr lang="en-US" sz="2000" dirty="0"/>
              <a:t>([fc, </a:t>
            </a:r>
            <a:r>
              <a:rPr lang="en-US" sz="2000" dirty="0" err="1"/>
              <a:t>softmax</a:t>
            </a:r>
            <a:r>
              <a:rPr lang="en-US" sz="2000" dirty="0"/>
              <a:t>])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00F6FB-57AF-AE46-A901-0D56AB73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10515600" cy="884919"/>
          </a:xfrm>
        </p:spPr>
        <p:txBody>
          <a:bodyPr>
            <a:noAutofit/>
          </a:bodyPr>
          <a:lstStyle/>
          <a:p>
            <a:r>
              <a:rPr lang="en-US" sz="3200" dirty="0"/>
              <a:t>Closer look at </a:t>
            </a:r>
            <a:r>
              <a:rPr lang="en-US" sz="3200" dirty="0" err="1"/>
              <a:t>ModelHandler</a:t>
            </a:r>
            <a:r>
              <a:rPr lang="en-US" sz="3200" dirty="0"/>
              <a:t>: </a:t>
            </a:r>
            <a:r>
              <a:rPr lang="en-US" sz="3200" b="1" dirty="0"/>
              <a:t>model manipulation</a:t>
            </a:r>
            <a:endParaRPr lang="en-US" sz="3733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12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838200" y="1155854"/>
            <a:ext cx="10397646" cy="4831164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4505194" y="5987018"/>
            <a:ext cx="738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/master/demos/xfer-custom-</a:t>
            </a:r>
            <a:r>
              <a:rPr lang="en-US" dirty="0" err="1"/>
              <a:t>repurposers.html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932795" y="1250449"/>
            <a:ext cx="7613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sz="2000" dirty="0"/>
              <a:t> </a:t>
            </a:r>
            <a:r>
              <a:rPr lang="en-US" sz="2000" dirty="0" err="1"/>
              <a:t>KNNRepurposer</a:t>
            </a:r>
            <a:r>
              <a:rPr lang="en-US" sz="2000" dirty="0"/>
              <a:t>(</a:t>
            </a:r>
            <a:r>
              <a:rPr lang="en-US" sz="2000" dirty="0" err="1"/>
              <a:t>xfer.MetaModelRepurposer</a:t>
            </a:r>
            <a:r>
              <a:rPr lang="en-US" sz="2000" dirty="0"/>
              <a:t>):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__</a:t>
            </a:r>
            <a:r>
              <a:rPr lang="en-US" sz="2000" dirty="0" err="1"/>
              <a:t>init</a:t>
            </a:r>
            <a:r>
              <a:rPr lang="en-US" sz="2000" dirty="0"/>
              <a:t>__(...):</a:t>
            </a:r>
          </a:p>
          <a:p>
            <a:r>
              <a:rPr lang="en-US" sz="2000" dirty="0"/>
              <a:t>        super(</a:t>
            </a:r>
            <a:r>
              <a:rPr lang="en-US" sz="2000" dirty="0" err="1"/>
              <a:t>KNNRepurposer</a:t>
            </a:r>
            <a:r>
              <a:rPr lang="en-US" sz="2000" dirty="0"/>
              <a:t>, self).__</a:t>
            </a:r>
            <a:r>
              <a:rPr lang="en-US" sz="2000" dirty="0" err="1"/>
              <a:t>init</a:t>
            </a:r>
            <a:r>
              <a:rPr lang="en-US" sz="2000" dirty="0"/>
              <a:t>__(...)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train_model_from_features</a:t>
            </a:r>
            <a:r>
              <a:rPr lang="en-US" sz="2000" dirty="0"/>
              <a:t>(...):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lin_model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KNeighborsClassifier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2"/>
                </a:solidFill>
              </a:rPr>
              <a:t>n_neighbors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 err="1"/>
              <a:t>self.n_neighbors</a:t>
            </a:r>
            <a:r>
              <a:rPr lang="en-US" sz="2000" dirty="0"/>
              <a:t>,...)</a:t>
            </a:r>
          </a:p>
          <a:p>
            <a:r>
              <a:rPr lang="en-US" sz="2000" dirty="0"/>
              <a:t>       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predict_probability_from_features</a:t>
            </a:r>
            <a:r>
              <a:rPr lang="en-US" sz="2000" dirty="0"/>
              <a:t>():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predict_label_from_features</a:t>
            </a:r>
            <a:r>
              <a:rPr lang="en-US" sz="2000" dirty="0"/>
              <a:t>(): ...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 err="1"/>
              <a:t>get_params</a:t>
            </a:r>
            <a:r>
              <a:rPr lang="en-US" sz="2000" dirty="0"/>
              <a:t>(self): ...</a:t>
            </a:r>
          </a:p>
          <a:p>
            <a:r>
              <a:rPr lang="en-US" sz="2000" dirty="0"/>
              <a:t>        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serialize(self, </a:t>
            </a:r>
            <a:r>
              <a:rPr lang="en-US" sz="2000" dirty="0" err="1"/>
              <a:t>file_prefix</a:t>
            </a:r>
            <a:r>
              <a:rPr lang="en-US" sz="2000" dirty="0"/>
              <a:t>): ...</a:t>
            </a:r>
          </a:p>
        </p:txBody>
      </p:sp>
    </p:spTree>
    <p:extLst>
      <p:ext uri="{BB962C8B-B14F-4D97-AF65-F5344CB8AC3E}">
        <p14:creationId xmlns:p14="http://schemas.microsoft.com/office/powerpoint/2010/main" val="3048638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932794" y="1155854"/>
            <a:ext cx="10702157" cy="4831164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</a:t>
            </a:r>
            <a:r>
              <a:rPr lang="en-US" dirty="0" err="1"/>
              <a:t>repurposers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4505194" y="5987018"/>
            <a:ext cx="738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/master/demos/xfer-custom-</a:t>
            </a:r>
            <a:r>
              <a:rPr lang="en-US" dirty="0" err="1"/>
              <a:t>repurposers.html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932795" y="1250449"/>
            <a:ext cx="10533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sz="2000" dirty="0"/>
              <a:t> Add2FullyConnectedRepurposer(</a:t>
            </a:r>
            <a:r>
              <a:rPr lang="en-US" sz="2000" dirty="0" err="1"/>
              <a:t>xfer.NeuralNetworkRepurposer</a:t>
            </a:r>
            <a:r>
              <a:rPr lang="en-US" sz="2000" dirty="0"/>
              <a:t>):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...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000" dirty="0"/>
              <a:t> _</a:t>
            </a:r>
            <a:r>
              <a:rPr lang="en-US" sz="2000" dirty="0" err="1"/>
              <a:t>create_target_module</a:t>
            </a:r>
            <a:r>
              <a:rPr lang="en-US" sz="2000" dirty="0"/>
              <a:t>(self, </a:t>
            </a:r>
            <a:r>
              <a:rPr lang="en-US" sz="2000" dirty="0" err="1"/>
              <a:t>train_iterator</a:t>
            </a:r>
            <a:r>
              <a:rPr lang="en-US" sz="2000" dirty="0"/>
              <a:t>: </a:t>
            </a:r>
            <a:r>
              <a:rPr lang="en-US" sz="2000" dirty="0" err="1"/>
              <a:t>mx.io.DataIter</a:t>
            </a:r>
            <a:r>
              <a:rPr lang="en-US" sz="2000" dirty="0"/>
              <a:t>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model_handler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xfer.model_handler.ModelHandler</a:t>
            </a:r>
            <a:r>
              <a:rPr lang="en-US" sz="2000" dirty="0"/>
              <a:t>(</a:t>
            </a:r>
            <a:r>
              <a:rPr lang="en-US" sz="2000" dirty="0" err="1"/>
              <a:t>self.source_model</a:t>
            </a:r>
            <a:r>
              <a:rPr lang="en-US" sz="2000" dirty="0"/>
              <a:t>, ...)</a:t>
            </a:r>
          </a:p>
          <a:p>
            <a:r>
              <a:rPr lang="en-US" sz="2000" dirty="0"/>
              <a:t>        </a:t>
            </a:r>
          </a:p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        # </a:t>
            </a:r>
            <a:r>
              <a:rPr lang="en-US" sz="2000" i="1" dirty="0" err="1">
                <a:solidFill>
                  <a:schemeClr val="accent1">
                    <a:lumMod val="75000"/>
                  </a:schemeClr>
                </a:solidFill>
              </a:rPr>
              <a:t>ModelHandler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 functionality goes here...</a:t>
            </a:r>
          </a:p>
          <a:p>
            <a:endParaRPr lang="en-US" sz="2000" dirty="0"/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sz="2000" dirty="0"/>
              <a:t> </a:t>
            </a:r>
            <a:r>
              <a:rPr lang="en-US" sz="2000" dirty="0" err="1"/>
              <a:t>model_handler.get_module</a:t>
            </a:r>
            <a:r>
              <a:rPr lang="en-US" sz="2000" dirty="0"/>
              <a:t>(</a:t>
            </a:r>
            <a:r>
              <a:rPr lang="en-US" sz="2000" dirty="0" err="1"/>
              <a:t>train_iterator</a:t>
            </a:r>
            <a:r>
              <a:rPr lang="en-US" sz="2000" dirty="0"/>
              <a:t>,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fixed_layer_parameters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conv_layer_params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fine-tuning based repurposing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/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blipFill>
                <a:blip r:embed="rId2"/>
                <a:stretch>
                  <a:fillRect l="-60656" r="-50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610D662-5700-D141-BEE0-B3B6262BA23D}"/>
              </a:ext>
            </a:extLst>
          </p:cNvPr>
          <p:cNvSpPr/>
          <p:nvPr/>
        </p:nvSpPr>
        <p:spPr>
          <a:xfrm>
            <a:off x="5103047" y="1258627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/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306C71-2877-4A45-804E-5D5CE3664399}"/>
              </a:ext>
            </a:extLst>
          </p:cNvPr>
          <p:cNvSpPr txBox="1"/>
          <p:nvPr/>
        </p:nvSpPr>
        <p:spPr>
          <a:xfrm>
            <a:off x="5911269" y="300623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65826A-7BAF-D14F-A8E2-56E60957A5D5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5815815" y="5151186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1FEF141-9BF7-314B-AAC1-C08C0B76BD4B}"/>
              </a:ext>
            </a:extLst>
          </p:cNvPr>
          <p:cNvSpPr/>
          <p:nvPr/>
        </p:nvSpPr>
        <p:spPr>
          <a:xfrm>
            <a:off x="5586111" y="580003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BEEDE-BC60-9040-ACE2-53E6046307AB}"/>
              </a:ext>
            </a:extLst>
          </p:cNvPr>
          <p:cNvSpPr/>
          <p:nvPr/>
        </p:nvSpPr>
        <p:spPr>
          <a:xfrm>
            <a:off x="5583022" y="361927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DDF114-1590-C543-9E2A-3CDB9F7787ED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H="1" flipV="1">
            <a:off x="5800013" y="186162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403FBD-6745-C84E-A81A-969884C161A7}"/>
              </a:ext>
            </a:extLst>
          </p:cNvPr>
          <p:cNvSpPr/>
          <p:nvPr/>
        </p:nvSpPr>
        <p:spPr>
          <a:xfrm>
            <a:off x="5573651" y="250513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8492BB-63EE-344E-8E83-DCF432AC0CC9}"/>
              </a:ext>
            </a:extLst>
          </p:cNvPr>
          <p:cNvSpPr/>
          <p:nvPr/>
        </p:nvSpPr>
        <p:spPr>
          <a:xfrm>
            <a:off x="5568823" y="139924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8DBA2-792C-7441-ABBB-CB0EE155A7C9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H="1" flipV="1">
            <a:off x="5804841" y="2967517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84EECD2-6AE8-9649-80A8-5A0656AC1BE5}"/>
              </a:ext>
            </a:extLst>
          </p:cNvPr>
          <p:cNvSpPr/>
          <p:nvPr/>
        </p:nvSpPr>
        <p:spPr>
          <a:xfrm>
            <a:off x="4769266" y="1881882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/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/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/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7BE03D-8C23-F240-B02B-DB7EA2050B55}"/>
              </a:ext>
            </a:extLst>
          </p:cNvPr>
          <p:cNvSpPr/>
          <p:nvPr/>
        </p:nvSpPr>
        <p:spPr>
          <a:xfrm>
            <a:off x="5584625" y="4688807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2EAB50-D76C-3F47-B644-24D0F3305D71}"/>
              </a:ext>
            </a:extLst>
          </p:cNvPr>
          <p:cNvCxnSpPr>
            <a:cxnSpLocks/>
            <a:stCxn id="24" idx="0"/>
            <a:endCxn id="15" idx="4"/>
          </p:cNvCxnSpPr>
          <p:nvPr/>
        </p:nvCxnSpPr>
        <p:spPr>
          <a:xfrm flipH="1" flipV="1">
            <a:off x="5814211" y="4081657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/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B86B0A-C562-EE45-B505-E8C6EE99A8AA}"/>
              </a:ext>
            </a:extLst>
          </p:cNvPr>
          <p:cNvSpPr txBox="1"/>
          <p:nvPr/>
        </p:nvSpPr>
        <p:spPr>
          <a:xfrm>
            <a:off x="1392580" y="2814246"/>
            <a:ext cx="335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 from pre-trained</a:t>
            </a:r>
          </a:p>
          <a:p>
            <a:r>
              <a:rPr lang="en-US" sz="2400" dirty="0"/>
              <a:t>source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44A96-8A8F-D94C-A773-DB1CBCDA35B5}"/>
              </a:ext>
            </a:extLst>
          </p:cNvPr>
          <p:cNvSpPr txBox="1"/>
          <p:nvPr/>
        </p:nvSpPr>
        <p:spPr>
          <a:xfrm>
            <a:off x="2553356" y="5143986"/>
            <a:ext cx="17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weights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BF1A6BA9-12E8-1048-A139-DE90E41262FE}"/>
              </a:ext>
            </a:extLst>
          </p:cNvPr>
          <p:cNvSpPr/>
          <p:nvPr/>
        </p:nvSpPr>
        <p:spPr>
          <a:xfrm>
            <a:off x="4888539" y="2176436"/>
            <a:ext cx="263645" cy="2208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B5066B9B-3268-4A4B-BC42-C898832A5ADA}"/>
              </a:ext>
            </a:extLst>
          </p:cNvPr>
          <p:cNvSpPr/>
          <p:nvPr/>
        </p:nvSpPr>
        <p:spPr>
          <a:xfrm>
            <a:off x="4679023" y="5143986"/>
            <a:ext cx="368680" cy="542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2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fine-tuning based repurposing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/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𝑰𝑵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CF55BF-1629-F14A-89D5-80335507D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21" y="5767241"/>
                <a:ext cx="765837" cy="589109"/>
              </a:xfrm>
              <a:prstGeom prst="ellipse">
                <a:avLst/>
              </a:prstGeom>
              <a:blipFill>
                <a:blip r:embed="rId2"/>
                <a:stretch>
                  <a:fillRect l="-60656" r="-50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610D662-5700-D141-BEE0-B3B6262BA23D}"/>
              </a:ext>
            </a:extLst>
          </p:cNvPr>
          <p:cNvSpPr/>
          <p:nvPr/>
        </p:nvSpPr>
        <p:spPr>
          <a:xfrm>
            <a:off x="5103047" y="1258627"/>
            <a:ext cx="875243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/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𝑶𝑼𝑻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C16E00"/>
                              </a:solidFill>
                              <a:latin typeface="Cambria Math" panose="02040503050406030204" pitchFamily="18" charset="0"/>
                            </a:rPr>
                            <m:t>𝑻𝒂𝒓𝒈𝒆𝒕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94F2BE3-A181-374D-9C36-06DED97E4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18" y="1258627"/>
                <a:ext cx="765837" cy="589109"/>
              </a:xfrm>
              <a:prstGeom prst="ellipse">
                <a:avLst/>
              </a:prstGeom>
              <a:blipFill>
                <a:blip r:embed="rId3"/>
                <a:stretch>
                  <a:fillRect l="-77049" r="-68852"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306C71-2877-4A45-804E-5D5CE3664399}"/>
              </a:ext>
            </a:extLst>
          </p:cNvPr>
          <p:cNvSpPr txBox="1"/>
          <p:nvPr/>
        </p:nvSpPr>
        <p:spPr>
          <a:xfrm>
            <a:off x="5911269" y="300623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65826A-7BAF-D14F-A8E2-56E60957A5D5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5815815" y="5151186"/>
            <a:ext cx="1487" cy="648852"/>
          </a:xfrm>
          <a:prstGeom prst="straightConnector1">
            <a:avLst/>
          </a:prstGeom>
          <a:ln w="25400">
            <a:solidFill>
              <a:srgbClr val="C1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1FEF141-9BF7-314B-AAC1-C08C0B76BD4B}"/>
              </a:ext>
            </a:extLst>
          </p:cNvPr>
          <p:cNvSpPr/>
          <p:nvPr/>
        </p:nvSpPr>
        <p:spPr>
          <a:xfrm>
            <a:off x="5586111" y="580003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BEEDE-BC60-9040-ACE2-53E6046307AB}"/>
              </a:ext>
            </a:extLst>
          </p:cNvPr>
          <p:cNvSpPr/>
          <p:nvPr/>
        </p:nvSpPr>
        <p:spPr>
          <a:xfrm>
            <a:off x="5583022" y="361927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DDF114-1590-C543-9E2A-3CDB9F7787ED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H="1" flipV="1">
            <a:off x="5800013" y="1861628"/>
            <a:ext cx="4828" cy="643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403FBD-6745-C84E-A81A-969884C161A7}"/>
              </a:ext>
            </a:extLst>
          </p:cNvPr>
          <p:cNvSpPr/>
          <p:nvPr/>
        </p:nvSpPr>
        <p:spPr>
          <a:xfrm>
            <a:off x="5573651" y="2505138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8492BB-63EE-344E-8E83-DCF432AC0CC9}"/>
              </a:ext>
            </a:extLst>
          </p:cNvPr>
          <p:cNvSpPr/>
          <p:nvPr/>
        </p:nvSpPr>
        <p:spPr>
          <a:xfrm>
            <a:off x="5568823" y="1399248"/>
            <a:ext cx="462379" cy="4623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8DBA2-792C-7441-ABBB-CB0EE155A7C9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H="1" flipV="1">
            <a:off x="5804841" y="2967517"/>
            <a:ext cx="9371" cy="651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84EECD2-6AE8-9649-80A8-5A0656AC1BE5}"/>
              </a:ext>
            </a:extLst>
          </p:cNvPr>
          <p:cNvSpPr/>
          <p:nvPr/>
        </p:nvSpPr>
        <p:spPr>
          <a:xfrm>
            <a:off x="4769266" y="1881882"/>
            <a:ext cx="765837" cy="58910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/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B03066-9550-7C44-948C-A77C5AFF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3015027"/>
                <a:ext cx="765837" cy="589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/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8EC31D-EFC8-C444-AED5-AB64509EC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72" y="1939454"/>
                <a:ext cx="765837" cy="589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/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C16E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rgbClr val="C16E00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DFE3EF-8C87-664D-88E5-F7887B07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5222193"/>
                <a:ext cx="765837" cy="589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7BE03D-8C23-F240-B02B-DB7EA2050B55}"/>
              </a:ext>
            </a:extLst>
          </p:cNvPr>
          <p:cNvSpPr/>
          <p:nvPr/>
        </p:nvSpPr>
        <p:spPr>
          <a:xfrm>
            <a:off x="5584625" y="4688807"/>
            <a:ext cx="462379" cy="462379"/>
          </a:xfrm>
          <a:prstGeom prst="ellipse">
            <a:avLst/>
          </a:prstGeom>
          <a:solidFill>
            <a:srgbClr val="C16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2EAB50-D76C-3F47-B644-24D0F3305D71}"/>
              </a:ext>
            </a:extLst>
          </p:cNvPr>
          <p:cNvCxnSpPr>
            <a:cxnSpLocks/>
            <a:stCxn id="24" idx="0"/>
            <a:endCxn id="15" idx="4"/>
          </p:cNvCxnSpPr>
          <p:nvPr/>
        </p:nvCxnSpPr>
        <p:spPr>
          <a:xfrm flipH="1" flipV="1">
            <a:off x="5814211" y="4081657"/>
            <a:ext cx="1603" cy="607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/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5124C3D-7874-1F4F-B6BC-95D543BC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78" y="4095794"/>
                <a:ext cx="765837" cy="58910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B86B0A-C562-EE45-B505-E8C6EE99A8AA}"/>
              </a:ext>
            </a:extLst>
          </p:cNvPr>
          <p:cNvSpPr txBox="1"/>
          <p:nvPr/>
        </p:nvSpPr>
        <p:spPr>
          <a:xfrm>
            <a:off x="1392580" y="2814246"/>
            <a:ext cx="335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Weights from pre-trained</a:t>
            </a:r>
          </a:p>
          <a:p>
            <a:r>
              <a:rPr lang="en-US" sz="2400" dirty="0"/>
              <a:t>source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44A96-8A8F-D94C-A773-DB1CBCDA35B5}"/>
              </a:ext>
            </a:extLst>
          </p:cNvPr>
          <p:cNvSpPr txBox="1"/>
          <p:nvPr/>
        </p:nvSpPr>
        <p:spPr>
          <a:xfrm>
            <a:off x="2553356" y="5143986"/>
            <a:ext cx="17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weights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BF1A6BA9-12E8-1048-A139-DE90E41262FE}"/>
              </a:ext>
            </a:extLst>
          </p:cNvPr>
          <p:cNvSpPr/>
          <p:nvPr/>
        </p:nvSpPr>
        <p:spPr>
          <a:xfrm>
            <a:off x="4888539" y="2176436"/>
            <a:ext cx="263645" cy="2208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B5066B9B-3268-4A4B-BC42-C898832A5ADA}"/>
              </a:ext>
            </a:extLst>
          </p:cNvPr>
          <p:cNvSpPr/>
          <p:nvPr/>
        </p:nvSpPr>
        <p:spPr>
          <a:xfrm>
            <a:off x="4679023" y="5143986"/>
            <a:ext cx="368680" cy="542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01BFF9-F247-B943-8100-5BE0AE2187E4}"/>
              </a:ext>
            </a:extLst>
          </p:cNvPr>
          <p:cNvSpPr txBox="1"/>
          <p:nvPr/>
        </p:nvSpPr>
        <p:spPr>
          <a:xfrm>
            <a:off x="6736976" y="2176436"/>
            <a:ext cx="4772537" cy="37870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What learning rate to use for pre-trained vs new weights?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How many epochs?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What optimizer to use?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375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15B5-4828-4A42-A2A8-0D105FF1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Deep neural networks: hierarchical function definitions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E0D86-6771-8347-9981-BDD7BB2FB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16127" r="10233" b="60391"/>
          <a:stretch/>
        </p:blipFill>
        <p:spPr>
          <a:xfrm>
            <a:off x="704537" y="1301853"/>
            <a:ext cx="10448145" cy="161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77C21-1CF9-BB45-87AC-1392BE41A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50744" r="10233" b="5449"/>
          <a:stretch/>
        </p:blipFill>
        <p:spPr>
          <a:xfrm>
            <a:off x="838200" y="3181379"/>
            <a:ext cx="10448145" cy="3006038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E04EE16-484C-5748-8132-ADB06244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B94A61-7F9E-EC44-A648-021EB271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22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HPO for hyperparameter tuning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35D19-985D-3348-B4FB-485A6AE5EBB5}"/>
              </a:ext>
            </a:extLst>
          </p:cNvPr>
          <p:cNvSpPr txBox="1"/>
          <p:nvPr/>
        </p:nvSpPr>
        <p:spPr>
          <a:xfrm>
            <a:off x="6096000" y="5987018"/>
            <a:ext cx="586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xfer.readthedocs.io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/master/demos/xfer-</a:t>
            </a:r>
            <a:r>
              <a:rPr lang="en-US" dirty="0" err="1"/>
              <a:t>hpo.html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9C0C9-2097-CF4F-BE59-ED8D3574CB6C}"/>
              </a:ext>
            </a:extLst>
          </p:cNvPr>
          <p:cNvSpPr/>
          <p:nvPr/>
        </p:nvSpPr>
        <p:spPr>
          <a:xfrm>
            <a:off x="932794" y="1155854"/>
            <a:ext cx="10099641" cy="4648353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B741C-045F-E54D-AC1C-B470C813D821}"/>
              </a:ext>
            </a:extLst>
          </p:cNvPr>
          <p:cNvSpPr txBox="1"/>
          <p:nvPr/>
        </p:nvSpPr>
        <p:spPr>
          <a:xfrm>
            <a:off x="1131577" y="1403002"/>
            <a:ext cx="94436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optimizer_id_to_name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{1: '</a:t>
            </a:r>
            <a:r>
              <a:rPr lang="en-US" sz="2200" dirty="0" err="1"/>
              <a:t>sgd</a:t>
            </a:r>
            <a:r>
              <a:rPr lang="en-US" sz="2200" dirty="0"/>
              <a:t>', 2:'adam’} </a:t>
            </a:r>
          </a:p>
          <a:p>
            <a:endParaRPr lang="en-US" sz="2200" dirty="0"/>
          </a:p>
          <a:p>
            <a:r>
              <a:rPr lang="en-US" sz="2200" dirty="0"/>
              <a:t>domain_with_2_hyperparams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</a:p>
          <a:p>
            <a:r>
              <a:rPr lang="en-US" sz="2200" dirty="0"/>
              <a:t>	[{'name': '</a:t>
            </a:r>
            <a:r>
              <a:rPr lang="en-US" sz="2200" dirty="0" err="1"/>
              <a:t>learning_rate</a:t>
            </a:r>
            <a:r>
              <a:rPr lang="en-US" sz="2200" dirty="0"/>
              <a:t>', 'type': 'continuous', 'domain': (0,1)}, </a:t>
            </a:r>
          </a:p>
          <a:p>
            <a:r>
              <a:rPr lang="en-US" sz="2200" dirty="0"/>
              <a:t>	 {'name': 'optimizer', 'type': 'discrete', 'domain': (1,2)}] </a:t>
            </a:r>
          </a:p>
          <a:p>
            <a:endParaRPr lang="en-US" sz="2200" dirty="0"/>
          </a:p>
          <a:p>
            <a:r>
              <a:rPr lang="en-US" sz="2200" dirty="0"/>
              <a:t>hyperparameter_optimizer2 </a:t>
            </a:r>
            <a:r>
              <a:rPr lang="en-US" sz="2200" dirty="0">
                <a:solidFill>
                  <a:srgbClr val="FF0000"/>
                </a:solidFill>
              </a:rPr>
              <a:t>=</a:t>
            </a:r>
            <a:r>
              <a:rPr lang="en-US" sz="2200" dirty="0"/>
              <a:t> </a:t>
            </a:r>
            <a:r>
              <a:rPr lang="en-US" sz="2200" dirty="0" err="1"/>
              <a:t>GPyOpt.methods.BayesianOptimization</a:t>
            </a:r>
            <a:r>
              <a:rPr lang="en-US" sz="2200" dirty="0"/>
              <a:t>(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accent2"/>
                </a:solidFill>
              </a:rPr>
              <a:t>f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= </a:t>
            </a:r>
            <a:r>
              <a:rPr lang="en-US" sz="2200" dirty="0" err="1"/>
              <a:t>hpo_objective_function</a:t>
            </a:r>
            <a:r>
              <a:rPr lang="en-US" sz="2200" dirty="0"/>
              <a:t>, </a:t>
            </a:r>
          </a:p>
          <a:p>
            <a:r>
              <a:rPr lang="en-US" sz="2200" dirty="0"/>
              <a:t>	domain </a:t>
            </a:r>
            <a:r>
              <a:rPr lang="en-US" sz="2200" dirty="0">
                <a:solidFill>
                  <a:srgbClr val="FF0000"/>
                </a:solidFill>
              </a:rPr>
              <a:t>= </a:t>
            </a:r>
            <a:r>
              <a:rPr lang="en-US" sz="2200" dirty="0"/>
              <a:t>domain_with_2_hyperparams)) </a:t>
            </a:r>
          </a:p>
          <a:p>
            <a:endParaRPr lang="en-US" sz="2200" dirty="0"/>
          </a:p>
          <a:p>
            <a:r>
              <a:rPr lang="en-US" sz="2200" dirty="0"/>
              <a:t>hyperparameter_optimizer2.run_optimization() 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33654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5DD1F-2A42-BD4F-BAD8-F693F3AA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3/7/19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D511-CF80-FB41-A6C7-C403353A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D38C8-1102-504B-9C6A-1BD2DDEAE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8" y="1272248"/>
            <a:ext cx="8251687" cy="5449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51601F-DE49-C74E-88AD-353E9481A2F6}"/>
              </a:ext>
            </a:extLst>
          </p:cNvPr>
          <p:cNvSpPr/>
          <p:nvPr/>
        </p:nvSpPr>
        <p:spPr>
          <a:xfrm>
            <a:off x="838200" y="277166"/>
            <a:ext cx="9379226" cy="99508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8867D-9C74-904E-93C3-35245ED9EDC0}"/>
              </a:ext>
            </a:extLst>
          </p:cNvPr>
          <p:cNvSpPr txBox="1"/>
          <p:nvPr/>
        </p:nvSpPr>
        <p:spPr>
          <a:xfrm>
            <a:off x="1169924" y="543875"/>
            <a:ext cx="6244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hyperparameter_optimizer.plot_acquisition</a:t>
            </a:r>
            <a:r>
              <a:rPr lang="en-US" sz="2400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309759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4636-29A2-324E-964E-89F6CDF4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with Gluon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3EF1-711E-DA40-8C02-E87995C9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64403-683D-0E4E-893E-64C6FCD5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4CE5-3196-714C-9506-D36DEC6A35AC}"/>
              </a:ext>
            </a:extLst>
          </p:cNvPr>
          <p:cNvSpPr/>
          <p:nvPr/>
        </p:nvSpPr>
        <p:spPr>
          <a:xfrm>
            <a:off x="838200" y="2492679"/>
            <a:ext cx="10484285" cy="110809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net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gluon.nn.HybridSequential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net.hybridize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581BD9-15E3-D242-A320-3026A67E3F98}"/>
              </a:ext>
            </a:extLst>
          </p:cNvPr>
          <p:cNvSpPr txBox="1">
            <a:spLocks/>
          </p:cNvSpPr>
          <p:nvPr/>
        </p:nvSpPr>
        <p:spPr>
          <a:xfrm>
            <a:off x="806885" y="1377902"/>
            <a:ext cx="10515600" cy="9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Gluon models can be used with Xfer provided they use </a:t>
            </a:r>
            <a:r>
              <a:rPr lang="en-US" dirty="0" err="1"/>
              <a:t>HybridBlocks</a:t>
            </a:r>
            <a:r>
              <a:rPr lang="en-US" dirty="0"/>
              <a:t> so that the symbol can be extracted.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9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4636-29A2-324E-964E-89F6CDF4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with Gluon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5918-B891-C548-9948-37B5DD67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5" y="4133481"/>
            <a:ext cx="10515600" cy="992731"/>
          </a:xfrm>
        </p:spPr>
        <p:txBody>
          <a:bodyPr/>
          <a:lstStyle/>
          <a:p>
            <a:r>
              <a:rPr lang="en-US" dirty="0"/>
              <a:t>The Gluon model (block) is then converted into a model (symbol)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3EF1-711E-DA40-8C02-E87995C9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64403-683D-0E4E-893E-64C6FCD5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4CE5-3196-714C-9506-D36DEC6A35AC}"/>
              </a:ext>
            </a:extLst>
          </p:cNvPr>
          <p:cNvSpPr/>
          <p:nvPr/>
        </p:nvSpPr>
        <p:spPr>
          <a:xfrm>
            <a:off x="838200" y="2492679"/>
            <a:ext cx="10484285" cy="1108092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net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gluon.nn.HybridSequential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net.hybridize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581BD9-15E3-D242-A320-3026A67E3F98}"/>
              </a:ext>
            </a:extLst>
          </p:cNvPr>
          <p:cNvSpPr txBox="1">
            <a:spLocks/>
          </p:cNvSpPr>
          <p:nvPr/>
        </p:nvSpPr>
        <p:spPr>
          <a:xfrm>
            <a:off x="806885" y="1377902"/>
            <a:ext cx="10515600" cy="9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Gluon models can be used with Xfer provided they use </a:t>
            </a:r>
            <a:r>
              <a:rPr lang="en-US" dirty="0" err="1"/>
              <a:t>HybridBlocks</a:t>
            </a:r>
            <a:r>
              <a:rPr lang="en-US" dirty="0"/>
              <a:t> so that the symbol can be extracted.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8C398-359D-9540-A338-0D6A4BAC00B6}"/>
              </a:ext>
            </a:extLst>
          </p:cNvPr>
          <p:cNvSpPr/>
          <p:nvPr/>
        </p:nvSpPr>
        <p:spPr>
          <a:xfrm>
            <a:off x="806885" y="4629846"/>
            <a:ext cx="10484285" cy="144527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sym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block(data)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args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auxs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block2symbol(</a:t>
            </a:r>
            <a:r>
              <a:rPr lang="en-US" sz="2000" dirty="0" err="1">
                <a:solidFill>
                  <a:schemeClr val="tx1"/>
                </a:solidFill>
              </a:rPr>
              <a:t>block.collect_params</a:t>
            </a:r>
            <a:r>
              <a:rPr lang="en-US" sz="2000" dirty="0">
                <a:solidFill>
                  <a:schemeClr val="tx1"/>
                </a:solidFill>
              </a:rPr>
              <a:t>())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symbol2model(</a:t>
            </a:r>
            <a:r>
              <a:rPr lang="en-US" sz="2000" dirty="0" err="1">
                <a:solidFill>
                  <a:schemeClr val="tx1"/>
                </a:solidFill>
              </a:rPr>
              <a:t>sym</a:t>
            </a:r>
            <a:r>
              <a:rPr lang="en-US" sz="2000" dirty="0">
                <a:solidFill>
                  <a:schemeClr val="tx1"/>
                </a:solidFill>
              </a:rPr>
              <a:t>, data)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model.set_params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args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auxs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57917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1145-9B77-9947-9145-0532D15D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Transfer through meta-learning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AA75-16BC-9140-971F-5F540BD4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learn  </a:t>
            </a:r>
          </a:p>
          <a:p>
            <a:endParaRPr lang="en-US" dirty="0"/>
          </a:p>
          <a:p>
            <a:r>
              <a:rPr lang="en-US" dirty="0"/>
              <a:t>Related to multi-task learning </a:t>
            </a:r>
          </a:p>
          <a:p>
            <a:endParaRPr lang="en-US" dirty="0"/>
          </a:p>
          <a:p>
            <a:r>
              <a:rPr lang="en-US" dirty="0"/>
              <a:t>Our approach: transfer knowledge across learning </a:t>
            </a:r>
            <a:r>
              <a:rPr lang="en-US" i="1" dirty="0"/>
              <a:t>processes</a:t>
            </a:r>
          </a:p>
          <a:p>
            <a:pPr lvl="1"/>
            <a:r>
              <a:rPr lang="en-US" dirty="0"/>
              <a:t>Transfer learning in a higher level of abstraction</a:t>
            </a:r>
          </a:p>
          <a:p>
            <a:pPr lvl="1"/>
            <a:r>
              <a:rPr lang="en-US" dirty="0"/>
              <a:t>Transfer learning among typically many tasks</a:t>
            </a:r>
          </a:p>
          <a:p>
            <a:pPr lvl="1"/>
            <a:r>
              <a:rPr lang="en-US" dirty="0"/>
              <a:t>All task sub-models act as source and target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8069-752F-3742-B953-B548DACD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264C-6926-F74E-8B3D-9850352D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93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1569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1569917"/>
              </a:xfrm>
              <a:prstGeom prst="rect">
                <a:avLst/>
              </a:prstGeom>
              <a:blipFill>
                <a:blip r:embed="rId4"/>
                <a:stretch>
                  <a:fillRect l="-1653" t="-2400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505E091-9A93-7D47-B1D7-BA246BD072F4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895530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blipFill>
                <a:blip r:embed="rId4"/>
                <a:stretch>
                  <a:fillRect l="-1653" t="-1639" r="-110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881E8DC-2097-6045-8DF4-126252A4303A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617351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blipFill>
                <a:blip r:embed="rId4"/>
                <a:stretch>
                  <a:fillRect l="-1653" t="-1639" r="-110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1FD686-F6B4-F242-88ED-E3BD8924F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" t="43039" r="6129" b="28980"/>
          <a:stretch/>
        </p:blipFill>
        <p:spPr>
          <a:xfrm>
            <a:off x="1265129" y="5118184"/>
            <a:ext cx="4910201" cy="873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EDE1E-48AA-E24E-80CC-EA7E5FAB9FE9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023034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94EA-1A11-C34E-9F9B-2C0A9F7D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08FA9-1F50-1C46-B426-4271358F5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initial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/>
                      <m:sup/>
                    </m:sSubSup>
                  </m:oMath>
                </a14:m>
                <a:endParaRPr lang="el-GR" dirty="0"/>
              </a:p>
              <a:p>
                <a:r>
                  <a:rPr lang="en-US" dirty="0"/>
                  <a:t>for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meta_steps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1, 2….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Take a batch of instances per task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l-GR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/>
                    </m:sSubSup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using each task’s loss function individually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/>
                      <m:sup/>
                    </m:sSubSup>
                  </m:oMath>
                </a14:m>
                <a:r>
                  <a:rPr lang="en-US" dirty="0"/>
                  <a:t>such that the average of all tasks’ losses is minimized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08FA9-1F50-1C46-B426-4271358F5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830A-2DD8-EE43-B468-FCB36A5E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FC018-94B6-D74B-AC7E-67D82BD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21761"/>
            <a:ext cx="42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MAML approach by Chelsea Finn et al.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as best as possible.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603836" cy="2308837"/>
              </a:xfrm>
              <a:prstGeom prst="rect">
                <a:avLst/>
              </a:prstGeom>
              <a:blipFill>
                <a:blip r:embed="rId4"/>
                <a:stretch>
                  <a:fillRect l="-1653" t="-1639" r="-110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1FD686-F6B4-F242-88ED-E3BD8924F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" t="43039" r="6129" b="28980"/>
          <a:stretch/>
        </p:blipFill>
        <p:spPr>
          <a:xfrm>
            <a:off x="1265129" y="5118184"/>
            <a:ext cx="4910201" cy="873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EDE1E-48AA-E24E-80CC-EA7E5FAB9FE9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22071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54F1-F2EF-7B42-B759-6DDCCBEC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the Loss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A5D2F68-4EF3-6241-AFB7-D1C9ECCDD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31096" r="6800" b="27939"/>
          <a:stretch/>
        </p:blipFill>
        <p:spPr>
          <a:xfrm>
            <a:off x="974360" y="1978702"/>
            <a:ext cx="10553075" cy="29230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74CF6-5094-AB49-90C2-CAAD6093EAC7}"/>
              </a:ext>
            </a:extLst>
          </p:cNvPr>
          <p:cNvSpPr txBox="1"/>
          <p:nvPr/>
        </p:nvSpPr>
        <p:spPr>
          <a:xfrm>
            <a:off x="703292" y="225740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96510-4483-6745-9A6B-71FA8F01487E}"/>
              </a:ext>
            </a:extLst>
          </p:cNvPr>
          <p:cNvSpPr txBox="1"/>
          <p:nvPr/>
        </p:nvSpPr>
        <p:spPr>
          <a:xfrm>
            <a:off x="703292" y="2997769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8B59F-F4BA-B84F-9DA2-58B16848888E}"/>
              </a:ext>
            </a:extLst>
          </p:cNvPr>
          <p:cNvSpPr txBox="1"/>
          <p:nvPr/>
        </p:nvSpPr>
        <p:spPr>
          <a:xfrm>
            <a:off x="703292" y="415727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8DF4E24-E21E-3A4E-90ED-EA75AB4F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F6F2726-6FB4-FC42-8377-47B92435CBAA}" type="datetime1">
              <a:rPr lang="en-US" smtClean="0"/>
              <a:t>3/7/19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52B6A4-2832-6049-8EA3-50DDBD94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CE5769-071A-4802-A81A-7DE9AD3F66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4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8326-CF72-274A-A14C-3CFB0586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Meta-learning or multi-task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3A0B-DC64-404D-807E-24492A7B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44775-4460-044D-A11A-F03CB38A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38CC0-3EFC-E94D-A5B6-27AD99C0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05" y="1517758"/>
            <a:ext cx="4117732" cy="245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CB507-3DBB-554B-9E3B-0A47C81D3A32}"/>
              </a:ext>
            </a:extLst>
          </p:cNvPr>
          <p:cNvSpPr txBox="1"/>
          <p:nvPr/>
        </p:nvSpPr>
        <p:spPr>
          <a:xfrm>
            <a:off x="6895862" y="4059339"/>
            <a:ext cx="398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Leap approach by </a:t>
            </a:r>
            <a:r>
              <a:rPr lang="en-US" i="1" dirty="0" err="1">
                <a:solidFill>
                  <a:srgbClr val="FF0000"/>
                </a:solidFill>
              </a:rPr>
              <a:t>Flennerhag</a:t>
            </a:r>
            <a:r>
              <a:rPr lang="en-US" i="1" dirty="0">
                <a:solidFill>
                  <a:srgbClr val="FF0000"/>
                </a:solidFill>
              </a:rPr>
              <a:t> et al. 2019</a:t>
            </a:r>
          </a:p>
          <a:p>
            <a:r>
              <a:rPr lang="en-US" i="1" dirty="0">
                <a:solidFill>
                  <a:srgbClr val="FF0000"/>
                </a:solidFill>
              </a:rPr>
              <a:t>(in </a:t>
            </a:r>
            <a:r>
              <a:rPr lang="en-US" b="1" i="1" dirty="0">
                <a:solidFill>
                  <a:srgbClr val="FF0000"/>
                </a:solidFill>
              </a:rPr>
              <a:t>Xfer</a:t>
            </a:r>
            <a:r>
              <a:rPr lang="en-US" i="1" dirty="0">
                <a:solidFill>
                  <a:srgbClr val="FF0000"/>
                </a:solidFill>
              </a:rPr>
              <a:t> soon!)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/>
              <p:nvPr/>
            </p:nvSpPr>
            <p:spPr>
              <a:xfrm>
                <a:off x="832460" y="1643151"/>
                <a:ext cx="4557769" cy="230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Optimize </a:t>
                </a: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such that on average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is as best as possible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and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l-GR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>
                    <a:solidFill>
                      <a:srgbClr val="FF0000"/>
                    </a:solidFill>
                  </a:rPr>
                  <a:t> </a:t>
                </a:r>
                <a:r>
                  <a:rPr lang="el-GR" sz="2400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l-GR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is as short as possible.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are in the same space. So we can backprop.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D7AAC-14C1-684B-9EB7-DA837551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0" y="1643151"/>
                <a:ext cx="4557769" cy="2309094"/>
              </a:xfrm>
              <a:prstGeom prst="rect">
                <a:avLst/>
              </a:prstGeom>
              <a:blipFill>
                <a:blip r:embed="rId4"/>
                <a:stretch>
                  <a:fillRect l="-1671" t="-1639" r="-222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1FD686-F6B4-F242-88ED-E3BD8924F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" t="43039" r="6129" b="28980"/>
          <a:stretch/>
        </p:blipFill>
        <p:spPr>
          <a:xfrm>
            <a:off x="1265129" y="5118184"/>
            <a:ext cx="4910201" cy="873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D2DC7-6EFC-B347-8CA0-A46F94EC1B1E}"/>
              </a:ext>
            </a:extLst>
          </p:cNvPr>
          <p:cNvSpPr txBox="1"/>
          <p:nvPr/>
        </p:nvSpPr>
        <p:spPr>
          <a:xfrm>
            <a:off x="1265129" y="4384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CE7805-2D51-CA46-9034-8775F38D0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96" t="60430" r="5775" b="15115"/>
          <a:stretch/>
        </p:blipFill>
        <p:spPr>
          <a:xfrm>
            <a:off x="6197678" y="4892333"/>
            <a:ext cx="1396368" cy="993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34EBDA-0182-7448-A76A-023D10052BAE}"/>
                  </a:ext>
                </a:extLst>
              </p:cNvPr>
              <p:cNvSpPr txBox="1"/>
              <p:nvPr/>
            </p:nvSpPr>
            <p:spPr>
              <a:xfrm>
                <a:off x="8604952" y="3033463"/>
                <a:ext cx="446276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34EBDA-0182-7448-A76A-023D1005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52" y="3033463"/>
                <a:ext cx="446276" cy="401072"/>
              </a:xfrm>
              <a:prstGeom prst="rect">
                <a:avLst/>
              </a:prstGeom>
              <a:blipFill>
                <a:blip r:embed="rId7"/>
                <a:stretch>
                  <a:fillRect l="-13889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363A3-5E34-4848-8226-395F9A348A44}"/>
                  </a:ext>
                </a:extLst>
              </p:cNvPr>
              <p:cNvSpPr txBox="1"/>
              <p:nvPr/>
            </p:nvSpPr>
            <p:spPr>
              <a:xfrm>
                <a:off x="9189622" y="3382465"/>
                <a:ext cx="446276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363A3-5E34-4848-8226-395F9A348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22" y="3382465"/>
                <a:ext cx="446276" cy="401072"/>
              </a:xfrm>
              <a:prstGeom prst="rect">
                <a:avLst/>
              </a:prstGeom>
              <a:blipFill>
                <a:blip r:embed="rId8"/>
                <a:stretch>
                  <a:fillRect l="-1388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8C0BC0-2993-BE48-9197-73AF18D269D3}"/>
                  </a:ext>
                </a:extLst>
              </p:cNvPr>
              <p:cNvSpPr txBox="1"/>
              <p:nvPr/>
            </p:nvSpPr>
            <p:spPr>
              <a:xfrm>
                <a:off x="9666378" y="2948598"/>
                <a:ext cx="44627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8C0BC0-2993-BE48-9197-73AF18D2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378" y="2948598"/>
                <a:ext cx="446276" cy="402803"/>
              </a:xfrm>
              <a:prstGeom prst="rect">
                <a:avLst/>
              </a:prstGeom>
              <a:blipFill>
                <a:blip r:embed="rId9"/>
                <a:stretch>
                  <a:fillRect l="-1388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1D25280-39B4-644B-A3B8-B3EE74CE63BA}"/>
              </a:ext>
            </a:extLst>
          </p:cNvPr>
          <p:cNvSpPr txBox="1"/>
          <p:nvPr/>
        </p:nvSpPr>
        <p:spPr>
          <a:xfrm>
            <a:off x="8767957" y="1157002"/>
            <a:ext cx="2523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:  global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322413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DEC5-3A37-7247-957F-8F84E2F1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Leap balances gradient paths from all tasks…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BE28D4-B443-8D43-AE33-54A4CCA1E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9" t="38397" r="18215" b="36059"/>
          <a:stretch/>
        </p:blipFill>
        <p:spPr>
          <a:xfrm>
            <a:off x="3487972" y="2091848"/>
            <a:ext cx="6739107" cy="20584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1CD00-C1CD-944B-8CAC-445B3F70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B353F-B1E2-5241-BF04-2040B1B2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71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841A956-095B-D44F-ABA7-3266C6F6D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3" t="39218" r="18649" b="39519"/>
          <a:stretch/>
        </p:blipFill>
        <p:spPr>
          <a:xfrm>
            <a:off x="3487973" y="4427342"/>
            <a:ext cx="6744222" cy="1691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351F6-7F65-A741-8D2D-115C855FAD74}"/>
              </a:ext>
            </a:extLst>
          </p:cNvPr>
          <p:cNvSpPr txBox="1"/>
          <p:nvPr/>
        </p:nvSpPr>
        <p:spPr>
          <a:xfrm>
            <a:off x="838200" y="1099589"/>
            <a:ext cx="5897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… to minimize the expected gradient path.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8B6D-380B-2C4F-ADBB-95A2598F05F6}"/>
              </a:ext>
            </a:extLst>
          </p:cNvPr>
          <p:cNvSpPr txBox="1"/>
          <p:nvPr/>
        </p:nvSpPr>
        <p:spPr>
          <a:xfrm rot="20550673">
            <a:off x="1365643" y="5121729"/>
            <a:ext cx="14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Meta-step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D0AA8-7DF0-A14B-BCF0-A45BEC1708E3}"/>
              </a:ext>
            </a:extLst>
          </p:cNvPr>
          <p:cNvSpPr txBox="1"/>
          <p:nvPr/>
        </p:nvSpPr>
        <p:spPr>
          <a:xfrm rot="20550673">
            <a:off x="1365641" y="2972208"/>
            <a:ext cx="14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Meta-step 1</a:t>
            </a:r>
          </a:p>
        </p:txBody>
      </p:sp>
    </p:spTree>
    <p:extLst>
      <p:ext uri="{BB962C8B-B14F-4D97-AF65-F5344CB8AC3E}">
        <p14:creationId xmlns:p14="http://schemas.microsoft.com/office/powerpoint/2010/main" val="3336174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E917C1-A5D7-6F40-879D-08A8E5BA0665}"/>
              </a:ext>
            </a:extLst>
          </p:cNvPr>
          <p:cNvSpPr/>
          <p:nvPr/>
        </p:nvSpPr>
        <p:spPr>
          <a:xfrm>
            <a:off x="932794" y="1155853"/>
            <a:ext cx="10702157" cy="195041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03A11-7B0B-D646-ADCF-AE08973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Xfer meta-learning </a:t>
            </a:r>
            <a:r>
              <a:rPr lang="en-US" sz="2700" i="1" dirty="0"/>
              <a:t>(available soon!)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ED8B-84BC-CE46-9E9A-77CA252C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9511-C22F-CF45-8888-82A12864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CF41-CCAA-344C-B0B3-13222AE818C5}"/>
              </a:ext>
            </a:extLst>
          </p:cNvPr>
          <p:cNvSpPr txBox="1"/>
          <p:nvPr/>
        </p:nvSpPr>
        <p:spPr>
          <a:xfrm>
            <a:off x="1101939" y="1068275"/>
            <a:ext cx="10533012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import </a:t>
            </a:r>
            <a:r>
              <a:rPr lang="en-US" sz="2000" dirty="0" err="1"/>
              <a:t>xfer.contrib.xfer_leap</a:t>
            </a:r>
            <a:r>
              <a:rPr lang="en-US" sz="2000" dirty="0"/>
              <a:t> as leap 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lmr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</a:t>
            </a:r>
            <a:r>
              <a:rPr lang="en-US" sz="2000" dirty="0" err="1"/>
              <a:t>leap.leap_meta_repurposer.LeapMetaRepurposer</a:t>
            </a:r>
            <a:r>
              <a:rPr lang="en-US" sz="2000" dirty="0"/>
              <a:t>(model, </a:t>
            </a:r>
            <a:r>
              <a:rPr lang="en-US" sz="2000" dirty="0" err="1"/>
              <a:t>num_meta_steps</a:t>
            </a:r>
            <a:r>
              <a:rPr lang="en-US" sz="2000" dirty="0"/>
              <a:t>, </a:t>
            </a:r>
            <a:r>
              <a:rPr lang="en-US" sz="2000" dirty="0" err="1"/>
              <a:t>num_epochs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 err="1"/>
              <a:t>lmr.repurpose</a:t>
            </a:r>
            <a:r>
              <a:rPr lang="en-US" sz="2000" dirty="0"/>
              <a:t>(</a:t>
            </a:r>
            <a:r>
              <a:rPr lang="en-US" sz="2000" dirty="0" err="1"/>
              <a:t>train_data_all</a:t>
            </a:r>
            <a:r>
              <a:rPr lang="en-US" sz="2000" dirty="0"/>
              <a:t>)</a:t>
            </a:r>
          </a:p>
          <a:p>
            <a:pPr>
              <a:lnSpc>
                <a:spcPct val="200000"/>
              </a:lnSpc>
            </a:pPr>
            <a:br>
              <a:rPr lang="en-US" sz="2000" dirty="0"/>
            </a:b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2629D2-8E37-4240-96C7-4A4D300E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30002"/>
            <a:ext cx="11041190" cy="1425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7311B3-3DAA-4A4C-B6A6-D1A4FAAD5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8524"/>
            <a:ext cx="11064240" cy="13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6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2EBCD-FBA2-2D45-B517-16055626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3/7/19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0046E-ABA1-4A4E-8A44-71FB8EDD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73</a:t>
            </a:fld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A03BBB1-5D34-5A4F-9613-62147D99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"/>
          <a:stretch/>
        </p:blipFill>
        <p:spPr>
          <a:xfrm>
            <a:off x="112059" y="1536700"/>
            <a:ext cx="12079941" cy="37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2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556F0-49DF-2242-9B89-535D4B44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B6BA-7C92-0146-B16F-6CC4B92FB59C}" type="datetime1">
              <a:rPr lang="en-US" smtClean="0"/>
              <a:t>3/7/19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0267E-A3F9-004F-8D1C-073D65F6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74</a:t>
            </a:fld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181C043-ACC0-E843-B297-8CB07C66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4" r="74395"/>
          <a:stretch/>
        </p:blipFill>
        <p:spPr>
          <a:xfrm>
            <a:off x="2223247" y="365125"/>
            <a:ext cx="6799729" cy="62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9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DB1E-C1D2-0447-BDE5-1546E883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properties 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7BBC-F83D-6F43-808D-DC5174BB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D6B80-CA10-004A-965B-20B2FB39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ADB1B0-A726-CF46-B40D-AB9281EEB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4" y="3629423"/>
            <a:ext cx="11390591" cy="2806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9C837-866C-F14A-B2E6-728DD0E53494}"/>
                  </a:ext>
                </a:extLst>
              </p:cNvPr>
              <p:cNvSpPr txBox="1"/>
              <p:nvPr/>
            </p:nvSpPr>
            <p:spPr>
              <a:xfrm>
                <a:off x="3474632" y="1361787"/>
                <a:ext cx="2976527" cy="5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groupCh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9C837-866C-F14A-B2E6-728DD0E5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32" y="1361787"/>
                <a:ext cx="2976527" cy="503599"/>
              </a:xfrm>
              <a:prstGeom prst="rect">
                <a:avLst/>
              </a:prstGeom>
              <a:blipFill>
                <a:blip r:embed="rId3"/>
                <a:stretch>
                  <a:fillRect t="-9756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FA6EED-E01D-0F40-9352-217F833ACAE5}"/>
                  </a:ext>
                </a:extLst>
              </p:cNvPr>
              <p:cNvSpPr txBox="1"/>
              <p:nvPr/>
            </p:nvSpPr>
            <p:spPr>
              <a:xfrm>
                <a:off x="3474632" y="2000334"/>
                <a:ext cx="3093664" cy="5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groupCh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FA6EED-E01D-0F40-9352-217F833AC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32" y="2000334"/>
                <a:ext cx="3093664" cy="503599"/>
              </a:xfrm>
              <a:prstGeom prst="rect">
                <a:avLst/>
              </a:prstGeom>
              <a:blipFill>
                <a:blip r:embed="rId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45A8BE1-7AC9-DB44-B9A0-70FFAA5C0F76}"/>
              </a:ext>
            </a:extLst>
          </p:cNvPr>
          <p:cNvSpPr txBox="1"/>
          <p:nvPr/>
        </p:nvSpPr>
        <p:spPr>
          <a:xfrm>
            <a:off x="838200" y="1416311"/>
            <a:ext cx="17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 task: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65929-7965-CC48-B88F-CA1A7CCA87F7}"/>
              </a:ext>
            </a:extLst>
          </p:cNvPr>
          <p:cNvSpPr txBox="1"/>
          <p:nvPr/>
        </p:nvSpPr>
        <p:spPr>
          <a:xfrm>
            <a:off x="838200" y="2059857"/>
            <a:ext cx="160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task: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2B20C4-E5A9-9B49-A553-08BE5E6F800C}"/>
                  </a:ext>
                </a:extLst>
              </p:cNvPr>
              <p:cNvSpPr txBox="1"/>
              <p:nvPr/>
            </p:nvSpPr>
            <p:spPr>
              <a:xfrm>
                <a:off x="838200" y="2844640"/>
                <a:ext cx="790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Transfer learning:          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to improve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2B20C4-E5A9-9B49-A553-08BE5E6F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640"/>
                <a:ext cx="7902388" cy="461665"/>
              </a:xfrm>
              <a:prstGeom prst="rect">
                <a:avLst/>
              </a:prstGeom>
              <a:blipFill>
                <a:blip r:embed="rId5"/>
                <a:stretch>
                  <a:fillRect l="-1124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669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339A-3C17-2B4F-9D85-648719FB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CA7F6-3ADF-954E-9710-3854BBE12BE4}"/>
              </a:ext>
            </a:extLst>
          </p:cNvPr>
          <p:cNvSpPr txBox="1"/>
          <p:nvPr/>
        </p:nvSpPr>
        <p:spPr>
          <a:xfrm>
            <a:off x="568036" y="1210085"/>
            <a:ext cx="9836728" cy="478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NNs are mathematically simple; challenge is how to optimize them.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Data efficiency? Uncertainty Calibration? Interpretability? Safety?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Bayesian NNs solve </a:t>
            </a:r>
            <a:r>
              <a:rPr lang="en-US" sz="2600" i="1" dirty="0"/>
              <a:t>some</a:t>
            </a:r>
            <a:r>
              <a:rPr lang="en-US" sz="2600" dirty="0"/>
              <a:t> of the above.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Repurposing neural networks is more practical.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Xfer: library for automatic repurposing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62384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A4C6-F44B-D94D-9626-3398D51B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ABF6-86A4-634E-BEB4-89598E6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602"/>
            <a:ext cx="10515600" cy="41546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Jordan </a:t>
            </a:r>
            <a:r>
              <a:rPr lang="en-US" dirty="0" err="1"/>
              <a:t>Massiah</a:t>
            </a:r>
            <a:endParaRPr lang="en-US" dirty="0"/>
          </a:p>
          <a:p>
            <a:r>
              <a:rPr lang="en-US" dirty="0" err="1"/>
              <a:t>Keerthana</a:t>
            </a:r>
            <a:r>
              <a:rPr lang="en-US" dirty="0"/>
              <a:t> </a:t>
            </a:r>
            <a:r>
              <a:rPr lang="en-US" dirty="0" err="1"/>
              <a:t>Elango</a:t>
            </a:r>
            <a:endParaRPr lang="en-US" dirty="0"/>
          </a:p>
          <a:p>
            <a:r>
              <a:rPr lang="en-US" dirty="0"/>
              <a:t>Pablo Garcia Moreno</a:t>
            </a:r>
          </a:p>
          <a:p>
            <a:r>
              <a:rPr lang="en-US" dirty="0"/>
              <a:t>Nikos </a:t>
            </a:r>
            <a:r>
              <a:rPr lang="en-US" dirty="0" err="1"/>
              <a:t>Aletras</a:t>
            </a:r>
            <a:endParaRPr lang="en-US" dirty="0"/>
          </a:p>
          <a:p>
            <a:r>
              <a:rPr lang="en-US" dirty="0"/>
              <a:t>Sebastian </a:t>
            </a:r>
            <a:r>
              <a:rPr lang="en-US" dirty="0" err="1"/>
              <a:t>Flennerhag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2A526-9081-7546-ABFF-6B32BE34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1D787-16D9-0640-A8CB-32A08787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0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A924-B2A6-3846-A15C-91CBFD59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479D-1253-A045-A12A-5F629BF5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41"/>
            <a:ext cx="10515600" cy="4351338"/>
          </a:xfrm>
        </p:spPr>
        <p:txBody>
          <a:bodyPr/>
          <a:lstStyle/>
          <a:p>
            <a:r>
              <a:rPr lang="en-US" dirty="0"/>
              <a:t>Notebook: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adamian.github.io/talks/Damianou_DL_tutorial_19.ipynb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Xfer: </a:t>
            </a:r>
            <a:r>
              <a:rPr lang="en-US" dirty="0">
                <a:hlinkClick r:id="rId3"/>
              </a:rPr>
              <a:t>github.com/amzn/xfer/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4"/>
              </a:rPr>
              <a:t>link.medium.com/De5BXPJ9TT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more complete tutorial on deep learning: </a:t>
            </a:r>
            <a:r>
              <a:rPr lang="en-US" dirty="0">
                <a:hlinkClick r:id="rId5"/>
              </a:rPr>
              <a:t>adamian.github.io/talks/Damianou_deep_learning_rss_2018.pdf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1BDA-A700-454A-9F34-322FFECA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FE5D-A956-4140-BC20-D77775E26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592A7-8C6A-7F4A-955C-58E2C54B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5769-071A-4802-A81A-7DE9AD3F664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E2FE-17E9-D646-B0EC-072525FD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re-formulation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C2D3A-7649-0D46-91AC-9303B0C66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9" t="54832" r="7377" b="1990"/>
          <a:stretch/>
        </p:blipFill>
        <p:spPr>
          <a:xfrm>
            <a:off x="986970" y="3467779"/>
            <a:ext cx="10062029" cy="2961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93EDF-FD05-8449-9391-0011A92B5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9" t="15073" r="7377" b="54375"/>
          <a:stretch/>
        </p:blipFill>
        <p:spPr>
          <a:xfrm>
            <a:off x="986971" y="1109383"/>
            <a:ext cx="10062029" cy="2095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9C037-6DAE-214D-8401-72DCF52ACCAF}"/>
              </a:ext>
            </a:extLst>
          </p:cNvPr>
          <p:cNvSpPr/>
          <p:nvPr/>
        </p:nvSpPr>
        <p:spPr>
          <a:xfrm>
            <a:off x="575147" y="114606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8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6E29-4DF6-B744-95E5-3BC345DA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re-formulation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E559C-716F-804E-A83D-B68D97E3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9" t="15073" r="7377" b="54375"/>
          <a:stretch/>
        </p:blipFill>
        <p:spPr>
          <a:xfrm>
            <a:off x="986971" y="1109383"/>
            <a:ext cx="10062029" cy="2095293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8489308-E588-524E-9487-7FD0F4523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3" t="53458" r="10745" b="2542"/>
          <a:stretch/>
        </p:blipFill>
        <p:spPr>
          <a:xfrm>
            <a:off x="968682" y="3386502"/>
            <a:ext cx="9692641" cy="3017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F07DCE-1FA7-1E46-BB58-7B38E55A4E54}"/>
              </a:ext>
            </a:extLst>
          </p:cNvPr>
          <p:cNvSpPr/>
          <p:nvPr/>
        </p:nvSpPr>
        <p:spPr>
          <a:xfrm>
            <a:off x="575147" y="1146068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30AE7-B374-3545-91B8-7F04ABD31E75}"/>
              </a:ext>
            </a:extLst>
          </p:cNvPr>
          <p:cNvSpPr/>
          <p:nvPr/>
        </p:nvSpPr>
        <p:spPr>
          <a:xfrm>
            <a:off x="575147" y="3535374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B8D27-A442-C640-AB43-9DEB5C561787}"/>
              </a:ext>
            </a:extLst>
          </p:cNvPr>
          <p:cNvSpPr/>
          <p:nvPr/>
        </p:nvSpPr>
        <p:spPr>
          <a:xfrm>
            <a:off x="575147" y="5924680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870677"/>
      </p:ext>
    </p:extLst>
  </p:cSld>
  <p:clrMapOvr>
    <a:masterClrMapping/>
  </p:clrMapOvr>
</p:sld>
</file>

<file path=ppt/theme/theme1.xml><?xml version="1.0" encoding="utf-8"?>
<a:theme xmlns:a="http://schemas.openxmlformats.org/drawingml/2006/main" name="Andreas_like_late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ianou_Leeds_xfer.pptx" id="{13664406-7BAB-0549-89DB-5C3FD74D04A0}" vid="{BACC4AD0-7B31-4545-86A3-38F037CB0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Andreas_like_latex</Template>
  <TotalTime>124</TotalTime>
  <Words>2141</Words>
  <Application>Microsoft Macintosh PowerPoint</Application>
  <PresentationFormat>Widescreen</PresentationFormat>
  <Paragraphs>500</Paragraphs>
  <Slides>78</Slides>
  <Notes>14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Century Schoolbook</vt:lpstr>
      <vt:lpstr>Comic Sans MS</vt:lpstr>
      <vt:lpstr>Courier New</vt:lpstr>
      <vt:lpstr>Times New Roman</vt:lpstr>
      <vt:lpstr>Wingdings</vt:lpstr>
      <vt:lpstr>Andreas_like_latex</vt:lpstr>
      <vt:lpstr>Introduction to deep transfer learning with Xfer </vt:lpstr>
      <vt:lpstr>Outline</vt:lpstr>
      <vt:lpstr>Further Resources</vt:lpstr>
      <vt:lpstr>PowerPoint Presentation</vt:lpstr>
      <vt:lpstr>Deep neural networks: hierarchical function definitions </vt:lpstr>
      <vt:lpstr>Deep neural networks: hierarchical function definitions </vt:lpstr>
      <vt:lpstr>Defining the Loss</vt:lpstr>
      <vt:lpstr>Probabilistic re-formulation</vt:lpstr>
      <vt:lpstr>Probabilistic re-formulation</vt:lpstr>
      <vt:lpstr>Graphical depiction</vt:lpstr>
      <vt:lpstr>Optimization</vt:lpstr>
      <vt:lpstr>Derivative wrt </vt:lpstr>
      <vt:lpstr>Derivative wrt </vt:lpstr>
      <vt:lpstr>Optimization &amp; Implementation</vt:lpstr>
      <vt:lpstr>Automatic differentiation</vt:lpstr>
      <vt:lpstr>PowerPoint Presentation</vt:lpstr>
      <vt:lpstr>Taming the dragon</vt:lpstr>
      <vt:lpstr>PowerPoint Presentation</vt:lpstr>
      <vt:lpstr>“Tricks”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Probabilistic re-formulation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Motivations for TL: DNN training requires expertise</vt:lpstr>
      <vt:lpstr>Motivations for TL: Leverage commonalities in data</vt:lpstr>
      <vt:lpstr>Why does Transfer Learning work?</vt:lpstr>
      <vt:lpstr>Back to our transfer example</vt:lpstr>
      <vt:lpstr>PowerPoint Presentation</vt:lpstr>
      <vt:lpstr>PowerPoint Presentation</vt:lpstr>
      <vt:lpstr>Xfer Repurposers</vt:lpstr>
      <vt:lpstr>Meta-model based repurposing</vt:lpstr>
      <vt:lpstr>Meta-model based repurposing</vt:lpstr>
      <vt:lpstr>Meta-model based repurposing</vt:lpstr>
      <vt:lpstr>Meta-model based repurposing</vt:lpstr>
      <vt:lpstr>Meta-model based repurposing</vt:lpstr>
      <vt:lpstr>Fine-tuning based repurposing</vt:lpstr>
      <vt:lpstr>Fine-tuning based repurposing</vt:lpstr>
      <vt:lpstr>Fine-tuning based repurposing</vt:lpstr>
      <vt:lpstr>Fine-tuning based repurposing</vt:lpstr>
      <vt:lpstr>Closer look at ModelHandler: inspection</vt:lpstr>
      <vt:lpstr>Closer look at ModelHandler: feature extraction</vt:lpstr>
      <vt:lpstr>Closer look at ModelHandler: model manipulation</vt:lpstr>
      <vt:lpstr>Custom repurposers</vt:lpstr>
      <vt:lpstr>Custom repurposers</vt:lpstr>
      <vt:lpstr>Reminder: fine-tuning based repurposing</vt:lpstr>
      <vt:lpstr>Reminder: fine-tuning based repurposing</vt:lpstr>
      <vt:lpstr>HPO for hyperparameter tuning</vt:lpstr>
      <vt:lpstr>PowerPoint Presentation</vt:lpstr>
      <vt:lpstr>Xfer with Gluon </vt:lpstr>
      <vt:lpstr>Xfer with Gluon </vt:lpstr>
      <vt:lpstr>Transfer through meta-learning</vt:lpstr>
      <vt:lpstr>Meta-learning or multi-task learning</vt:lpstr>
      <vt:lpstr>Meta-learning or multi-task learning</vt:lpstr>
      <vt:lpstr>Meta-learning or multi-task learning</vt:lpstr>
      <vt:lpstr>PowerPoint Presentation</vt:lpstr>
      <vt:lpstr>Meta-learning or multi-task learning</vt:lpstr>
      <vt:lpstr>Meta-learning or multi-task learning</vt:lpstr>
      <vt:lpstr>Leap balances gradient paths from all tasks…</vt:lpstr>
      <vt:lpstr>Xfer meta-learning (available soon!)</vt:lpstr>
      <vt:lpstr>PowerPoint Presentation</vt:lpstr>
      <vt:lpstr>PowerPoint Presentation</vt:lpstr>
      <vt:lpstr>Data properties considerations</vt:lpstr>
      <vt:lpstr>Conclusions</vt:lpstr>
      <vt:lpstr>Acknowledgements</vt:lpstr>
      <vt:lpstr>Further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transfer learning with Xfer </dc:title>
  <dc:creator>Andreas</dc:creator>
  <cp:lastModifiedBy>Andreas</cp:lastModifiedBy>
  <cp:revision>26</cp:revision>
  <dcterms:created xsi:type="dcterms:W3CDTF">2019-03-07T16:26:16Z</dcterms:created>
  <dcterms:modified xsi:type="dcterms:W3CDTF">2019-03-07T18:31:04Z</dcterms:modified>
</cp:coreProperties>
</file>